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71" r:id="rId7"/>
    <p:sldId id="258" r:id="rId8"/>
    <p:sldId id="272" r:id="rId9"/>
    <p:sldId id="273" r:id="rId10"/>
    <p:sldId id="260" r:id="rId11"/>
    <p:sldId id="275" r:id="rId12"/>
    <p:sldId id="274" r:id="rId13"/>
    <p:sldId id="277" r:id="rId14"/>
    <p:sldId id="282" r:id="rId15"/>
    <p:sldId id="288" r:id="rId16"/>
    <p:sldId id="285" r:id="rId17"/>
    <p:sldId id="287" r:id="rId18"/>
    <p:sldId id="276" r:id="rId19"/>
    <p:sldId id="283" r:id="rId20"/>
    <p:sldId id="278"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7C1BD4-C4EF-405A-8018-0222C21B39BA}" v="1" dt="2023-12-10T20:49:49.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3" autoAdjust="0"/>
    <p:restoredTop sz="94660"/>
  </p:normalViewPr>
  <p:slideViewPr>
    <p:cSldViewPr snapToGrid="0">
      <p:cViewPr>
        <p:scale>
          <a:sx n="91" d="100"/>
          <a:sy n="91" d="100"/>
        </p:scale>
        <p:origin x="33"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68C70-F8A9-365D-E9DB-3F7E2D068D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667B18-BB01-A566-109E-39B1D1E758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3D7A7B-5118-356C-62BD-5F02CC16ED9D}"/>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CE457A70-30D6-5470-7E56-6DEE5B185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F4D7B-9138-F5E1-B433-191C3454677F}"/>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114319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2C1C-278F-F05C-EAF8-500B8D08B5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02F793-C898-3445-C63C-15F2E0E5B9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613FF-9520-804E-1D25-B8DAF51CBBF1}"/>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81F02BF7-73C8-BC96-34DE-9B70D5CB7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3D055-92FB-82CF-D55C-D510A48F5F39}"/>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2351156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0BA4F-2CFF-8E9E-CDBF-7443399C8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DD7C81-EFB9-4D4F-52C2-7F46F3BF1B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76A98-0D85-6466-A0BC-82FA4560BDCF}"/>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D2471912-0680-8860-A4BF-3A7E173BB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AEF40-B064-B607-1D0D-000AE379F21F}"/>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303372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D578-832D-19EF-9DED-D8AF8B994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0F636-C38B-E0ED-51FF-D6C0736898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6949E-A8E5-83BE-6276-0A23759CCAC1}"/>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3535851E-CE59-D2C6-FF61-2F3617ED6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0132A-DEBE-3059-055B-30FC175BABEC}"/>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119795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0603-0DB8-3E7B-8EEE-CA1FCF56E8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B3F86E-6AF1-DB2C-44A2-AABEAE29F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7825B2-A39D-8BDD-3FBF-80F37160F3AD}"/>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288A42BE-C477-F5F1-B570-5EAA6EDDC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95AF7-7D81-97DE-8FD0-7B4B68FC2AFF}"/>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66360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06B6-B425-1C03-68CA-9946A922A4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2CC00-B462-7459-484C-7ECBA49D04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1DCF19-2812-661C-B67F-F0E9EAA63E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8E76D4-B584-D322-FA35-4D85E9C3B848}"/>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6" name="Footer Placeholder 5">
            <a:extLst>
              <a:ext uri="{FF2B5EF4-FFF2-40B4-BE49-F238E27FC236}">
                <a16:creationId xmlns:a16="http://schemas.microsoft.com/office/drawing/2014/main" id="{C77D724F-B86C-05D5-3307-8E0CF9156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FE139-34C8-2CDF-3F3B-862140186144}"/>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3702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7A51-3A1E-E423-0558-2533A3259A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E94963-77A5-2C4D-291B-A69BDFE82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C18F4-EA0A-445B-C48A-F2D197C439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E3EEC7-7A06-7F15-FFE3-C479EA01D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2C7A9-C691-6089-EF81-4C1F224CB4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93DAC8-3DFA-F323-AE0B-BDEFBFB7CA24}"/>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8" name="Footer Placeholder 7">
            <a:extLst>
              <a:ext uri="{FF2B5EF4-FFF2-40B4-BE49-F238E27FC236}">
                <a16:creationId xmlns:a16="http://schemas.microsoft.com/office/drawing/2014/main" id="{228318D1-660D-6467-606B-CA96CE1896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4464B7-CD95-447F-F9D9-4B6401796B9D}"/>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2929388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C549-D413-CD5F-056A-16DBFB8435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17CD63-586A-F226-A502-83CD8A68AA9A}"/>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4" name="Footer Placeholder 3">
            <a:extLst>
              <a:ext uri="{FF2B5EF4-FFF2-40B4-BE49-F238E27FC236}">
                <a16:creationId xmlns:a16="http://schemas.microsoft.com/office/drawing/2014/main" id="{2F9F51AE-6E1C-0B65-7596-6E8C6D237F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1829F0-654B-2FF8-B64D-FB34AFE04AF3}"/>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377935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81FBB2-24C2-31AC-79E8-649C71CCDB8D}"/>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3" name="Footer Placeholder 2">
            <a:extLst>
              <a:ext uri="{FF2B5EF4-FFF2-40B4-BE49-F238E27FC236}">
                <a16:creationId xmlns:a16="http://schemas.microsoft.com/office/drawing/2014/main" id="{6C87FD9F-1254-4D7D-2793-77248DCB95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97D03D-D194-1294-CB1D-41AF21B83DED}"/>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46338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6A56-7C0F-3666-115F-D2F24B329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347BDC-D776-79DA-8FDC-BFC4F7965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DDA67-9E99-449E-A22C-A97FFA3D5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76BCEF-A2B4-BA6A-C3AD-46F861D850FB}"/>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6" name="Footer Placeholder 5">
            <a:extLst>
              <a:ext uri="{FF2B5EF4-FFF2-40B4-BE49-F238E27FC236}">
                <a16:creationId xmlns:a16="http://schemas.microsoft.com/office/drawing/2014/main" id="{1FB145E2-7D34-D512-B6A4-494CD0E91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3E3A7-785C-BA91-67F7-A0886F2C7C28}"/>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36169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43C9-D4D6-0860-B6C0-5B4D38BEA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C1C80-D4BD-5FCF-330F-412150C41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541B9-8258-D793-7F8B-93C27A4A8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2B35B-0974-08B3-61FF-42F1838FE16C}"/>
              </a:ext>
            </a:extLst>
          </p:cNvPr>
          <p:cNvSpPr>
            <a:spLocks noGrp="1"/>
          </p:cNvSpPr>
          <p:nvPr>
            <p:ph type="dt" sz="half" idx="10"/>
          </p:nvPr>
        </p:nvSpPr>
        <p:spPr/>
        <p:txBody>
          <a:bodyPr/>
          <a:lstStyle/>
          <a:p>
            <a:fld id="{11A9773E-F6B8-4542-8655-BD2F3F9E47AB}" type="datetimeFigureOut">
              <a:rPr lang="en-US" smtClean="0"/>
              <a:t>12/9/2023</a:t>
            </a:fld>
            <a:endParaRPr lang="en-US"/>
          </a:p>
        </p:txBody>
      </p:sp>
      <p:sp>
        <p:nvSpPr>
          <p:cNvPr id="6" name="Footer Placeholder 5">
            <a:extLst>
              <a:ext uri="{FF2B5EF4-FFF2-40B4-BE49-F238E27FC236}">
                <a16:creationId xmlns:a16="http://schemas.microsoft.com/office/drawing/2014/main" id="{F348E629-EEBA-2078-3506-BFC1BD2B3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54AFB-1AA8-09E2-4F41-D4DF3CCEDA6C}"/>
              </a:ext>
            </a:extLst>
          </p:cNvPr>
          <p:cNvSpPr>
            <a:spLocks noGrp="1"/>
          </p:cNvSpPr>
          <p:nvPr>
            <p:ph type="sldNum" sz="quarter" idx="12"/>
          </p:nvPr>
        </p:nvSpPr>
        <p:spPr/>
        <p:txBody>
          <a:bodyPr/>
          <a:lstStyle/>
          <a:p>
            <a:fld id="{4E86FC76-445C-4E9D-AC05-9FCD18C3D9B8}" type="slidenum">
              <a:rPr lang="en-US" smtClean="0"/>
              <a:t>‹#›</a:t>
            </a:fld>
            <a:endParaRPr lang="en-US"/>
          </a:p>
        </p:txBody>
      </p:sp>
    </p:spTree>
    <p:extLst>
      <p:ext uri="{BB962C8B-B14F-4D97-AF65-F5344CB8AC3E}">
        <p14:creationId xmlns:p14="http://schemas.microsoft.com/office/powerpoint/2010/main" val="232340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4A66C-1977-BF06-C949-0C2F4BB943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C0C16-C142-1014-C0F7-1D21BAAAB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A154-909C-41E0-1513-BF4D5F067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9773E-F6B8-4542-8655-BD2F3F9E47AB}" type="datetimeFigureOut">
              <a:rPr lang="en-US" smtClean="0"/>
              <a:t>12/9/2023</a:t>
            </a:fld>
            <a:endParaRPr lang="en-US"/>
          </a:p>
        </p:txBody>
      </p:sp>
      <p:sp>
        <p:nvSpPr>
          <p:cNvPr id="5" name="Footer Placeholder 4">
            <a:extLst>
              <a:ext uri="{FF2B5EF4-FFF2-40B4-BE49-F238E27FC236}">
                <a16:creationId xmlns:a16="http://schemas.microsoft.com/office/drawing/2014/main" id="{35B7065A-B9EC-C8AA-95AD-FB6E64E5A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0FDF92-3CD7-C574-2A1A-307A1B56A4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6FC76-445C-4E9D-AC05-9FCD18C3D9B8}" type="slidenum">
              <a:rPr lang="en-US" smtClean="0"/>
              <a:t>‹#›</a:t>
            </a:fld>
            <a:endParaRPr lang="en-US"/>
          </a:p>
        </p:txBody>
      </p:sp>
    </p:spTree>
    <p:extLst>
      <p:ext uri="{BB962C8B-B14F-4D97-AF65-F5344CB8AC3E}">
        <p14:creationId xmlns:p14="http://schemas.microsoft.com/office/powerpoint/2010/main" val="201058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sidehighered.com/news/student-success/health-wellness/2023/05/23/survey-stress-hurting-college-students" TargetMode="External"/><Relationship Id="rId2" Type="http://schemas.openxmlformats.org/officeDocument/2006/relationships/hyperlink" Target="https://www.mdpi.com/2076-0760/12/6/318" TargetMode="External"/><Relationship Id="rId1" Type="http://schemas.openxmlformats.org/officeDocument/2006/relationships/slideLayout" Target="../slideLayouts/slideLayout2.xml"/><Relationship Id="rId5" Type="http://schemas.openxmlformats.org/officeDocument/2006/relationships/hyperlink" Target="https://www.definitivelogic.com/insights/2021/increasing-data-literacy/" TargetMode="External"/><Relationship Id="rId4" Type="http://schemas.openxmlformats.org/officeDocument/2006/relationships/hyperlink" Target="https://disorientation.nu/2017/mental-health-at-northeaster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3934%2Fpublichealth.2021004" TargetMode="External"/><Relationship Id="rId2" Type="http://schemas.openxmlformats.org/officeDocument/2006/relationships/hyperlink" Target="https://www.ncbi.nlm.nih.gov/pmc/articles/PMC7870388/"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www.frontiersin.org/articles/10.3389/fpsyg.2022.886344/full" TargetMode="External"/><Relationship Id="rId4" Type="http://schemas.openxmlformats.org/officeDocument/2006/relationships/hyperlink" Target="https://pubmed.ncbi.nlm.nih.gov/3357540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sc. Stat Element Animations | Infographic, Animation, Charts and graphs">
            <a:extLst>
              <a:ext uri="{FF2B5EF4-FFF2-40B4-BE49-F238E27FC236}">
                <a16:creationId xmlns:a16="http://schemas.microsoft.com/office/drawing/2014/main" id="{FB895FDA-746D-60B1-161E-12CD5B520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58"/>
            <a:ext cx="12191999" cy="6818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2C45FC-01FB-BA06-9EB5-E93AF46AB17A}"/>
              </a:ext>
            </a:extLst>
          </p:cNvPr>
          <p:cNvSpPr txBox="1"/>
          <p:nvPr/>
        </p:nvSpPr>
        <p:spPr>
          <a:xfrm>
            <a:off x="1266496" y="330001"/>
            <a:ext cx="9958551" cy="2554545"/>
          </a:xfrm>
          <a:prstGeom prst="rect">
            <a:avLst/>
          </a:prstGeom>
          <a:noFill/>
        </p:spPr>
        <p:txBody>
          <a:bodyPr wrap="square">
            <a:spAutoFit/>
          </a:bodyPr>
          <a:lstStyle/>
          <a:p>
            <a:pPr algn="ctr" rtl="0">
              <a:spcBef>
                <a:spcPts val="0"/>
              </a:spcBef>
              <a:spcAft>
                <a:spcPts val="0"/>
              </a:spcAft>
            </a:pPr>
            <a:r>
              <a:rPr lang="en-US" sz="4000" b="1" i="0" u="none" strike="noStrike" dirty="0">
                <a:solidFill>
                  <a:srgbClr val="1C4587"/>
                </a:solidFill>
                <a:effectLst/>
                <a:latin typeface="Times New Roman" panose="02020603050405020304" pitchFamily="18" charset="0"/>
                <a:cs typeface="Times New Roman" panose="02020603050405020304" pitchFamily="18" charset="0"/>
              </a:rPr>
              <a:t>Student</a:t>
            </a:r>
            <a:r>
              <a:rPr lang="en-US" sz="4000" b="1" i="0" u="none" strike="noStrike" dirty="0">
                <a:solidFill>
                  <a:srgbClr val="0B5394"/>
                </a:solidFill>
                <a:effectLst/>
                <a:latin typeface="Times New Roman" panose="02020603050405020304" pitchFamily="18" charset="0"/>
                <a:cs typeface="Times New Roman" panose="02020603050405020304" pitchFamily="18" charset="0"/>
              </a:rPr>
              <a:t> </a:t>
            </a:r>
            <a:r>
              <a:rPr lang="en-US" sz="4000" b="1" i="0" u="none" strike="noStrike" dirty="0">
                <a:solidFill>
                  <a:srgbClr val="1C4587"/>
                </a:solidFill>
                <a:effectLst/>
                <a:latin typeface="Times New Roman" panose="02020603050405020304" pitchFamily="18" charset="0"/>
                <a:cs typeface="Times New Roman" panose="02020603050405020304" pitchFamily="18" charset="0"/>
              </a:rPr>
              <a:t>Stress Level Calculator and Coping Mechanisms</a:t>
            </a:r>
            <a:endParaRPr lang="en-US" sz="4000" b="1" dirty="0">
              <a:effectLst/>
              <a:latin typeface="Times New Roman" panose="02020603050405020304" pitchFamily="18" charset="0"/>
              <a:cs typeface="Times New Roman" panose="02020603050405020304" pitchFamily="18" charset="0"/>
            </a:endParaRPr>
          </a:p>
          <a:p>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CCA5D7-0A64-6048-EE78-F650E75F2892}"/>
              </a:ext>
            </a:extLst>
          </p:cNvPr>
          <p:cNvSpPr txBox="1"/>
          <p:nvPr/>
        </p:nvSpPr>
        <p:spPr>
          <a:xfrm>
            <a:off x="6789683" y="5229347"/>
            <a:ext cx="6159062" cy="1754326"/>
          </a:xfrm>
          <a:prstGeom prst="rect">
            <a:avLst/>
          </a:prstGeom>
          <a:noFill/>
        </p:spPr>
        <p:txBody>
          <a:bodyPr wrap="square">
            <a:spAutoFit/>
          </a:bodyPr>
          <a:lstStyle/>
          <a:p>
            <a:pPr algn="ctr" rtl="0">
              <a:spcBef>
                <a:spcPts val="0"/>
              </a:spcBef>
              <a:spcAft>
                <a:spcPts val="0"/>
              </a:spcAft>
            </a:pPr>
            <a:r>
              <a:rPr lang="en-US" sz="1800" b="0" i="0" u="none" strike="noStrike" dirty="0">
                <a:solidFill>
                  <a:srgbClr val="1C4587"/>
                </a:solidFill>
                <a:effectLst/>
                <a:latin typeface="Arial" panose="020B0604020202020204" pitchFamily="34" charset="0"/>
              </a:rPr>
              <a:t>Anagha Vasista</a:t>
            </a:r>
            <a:endParaRPr lang="en-US" b="0" dirty="0">
              <a:effectLst/>
            </a:endParaRPr>
          </a:p>
          <a:p>
            <a:pPr algn="ctr" rtl="0">
              <a:spcBef>
                <a:spcPts val="0"/>
              </a:spcBef>
              <a:spcAft>
                <a:spcPts val="0"/>
              </a:spcAft>
            </a:pPr>
            <a:r>
              <a:rPr lang="en-US" sz="1800" b="0" i="0" u="none" strike="noStrike" dirty="0" err="1">
                <a:solidFill>
                  <a:srgbClr val="1C4587"/>
                </a:solidFill>
                <a:effectLst/>
                <a:latin typeface="Arial" panose="020B0604020202020204" pitchFamily="34" charset="0"/>
              </a:rPr>
              <a:t>Pujitha</a:t>
            </a:r>
            <a:r>
              <a:rPr lang="en-US" sz="1800" b="0" i="0" u="none" strike="noStrike" dirty="0">
                <a:solidFill>
                  <a:srgbClr val="1C4587"/>
                </a:solidFill>
                <a:effectLst/>
                <a:latin typeface="Arial" panose="020B0604020202020204" pitchFamily="34" charset="0"/>
              </a:rPr>
              <a:t> Sai Tulasi </a:t>
            </a:r>
            <a:r>
              <a:rPr lang="en-US" sz="1800" b="0" i="0" u="none" strike="noStrike" dirty="0" err="1">
                <a:solidFill>
                  <a:srgbClr val="1C4587"/>
                </a:solidFill>
                <a:effectLst/>
                <a:latin typeface="Arial" panose="020B0604020202020204" pitchFamily="34" charset="0"/>
              </a:rPr>
              <a:t>Muddhu</a:t>
            </a:r>
            <a:endParaRPr lang="en-US" b="0" dirty="0">
              <a:effectLst/>
            </a:endParaRPr>
          </a:p>
          <a:p>
            <a:pPr algn="ctr" rtl="0">
              <a:spcBef>
                <a:spcPts val="0"/>
              </a:spcBef>
              <a:spcAft>
                <a:spcPts val="0"/>
              </a:spcAft>
            </a:pPr>
            <a:r>
              <a:rPr lang="en-US" sz="1800" b="0" i="0" u="none" strike="noStrike" dirty="0">
                <a:solidFill>
                  <a:srgbClr val="1C4587"/>
                </a:solidFill>
                <a:effectLst/>
                <a:latin typeface="Arial" panose="020B0604020202020204" pitchFamily="34" charset="0"/>
              </a:rPr>
              <a:t>Tarun </a:t>
            </a:r>
            <a:r>
              <a:rPr lang="en-US" sz="1800" b="0" i="0" u="none" strike="noStrike" dirty="0" err="1">
                <a:solidFill>
                  <a:srgbClr val="1C4587"/>
                </a:solidFill>
                <a:effectLst/>
                <a:latin typeface="Arial" panose="020B0604020202020204" pitchFamily="34" charset="0"/>
              </a:rPr>
              <a:t>Nagasiddappa</a:t>
            </a:r>
            <a:r>
              <a:rPr lang="en-US" sz="1800" b="0" i="0" u="none" strike="noStrike" dirty="0">
                <a:solidFill>
                  <a:srgbClr val="1C4587"/>
                </a:solidFill>
                <a:effectLst/>
                <a:latin typeface="Arial" panose="020B0604020202020204" pitchFamily="34" charset="0"/>
              </a:rPr>
              <a:t> </a:t>
            </a:r>
            <a:r>
              <a:rPr lang="en-US" sz="1800" b="0" i="0" u="none" strike="noStrike" dirty="0" err="1">
                <a:solidFill>
                  <a:srgbClr val="1C4587"/>
                </a:solidFill>
                <a:effectLst/>
                <a:latin typeface="Arial" panose="020B0604020202020204" pitchFamily="34" charset="0"/>
              </a:rPr>
              <a:t>Somashekar</a:t>
            </a:r>
            <a:endParaRPr lang="en-US" b="0" dirty="0">
              <a:effectLst/>
            </a:endParaRPr>
          </a:p>
          <a:p>
            <a:pPr algn="ctr" rtl="0">
              <a:spcBef>
                <a:spcPts val="0"/>
              </a:spcBef>
              <a:spcAft>
                <a:spcPts val="0"/>
              </a:spcAft>
            </a:pPr>
            <a:r>
              <a:rPr lang="en-US" sz="1800" b="0" i="0" u="none" strike="noStrike" dirty="0">
                <a:solidFill>
                  <a:srgbClr val="1C4587"/>
                </a:solidFill>
                <a:effectLst/>
                <a:latin typeface="Arial" panose="020B0604020202020204" pitchFamily="34" charset="0"/>
              </a:rPr>
              <a:t>Yasha Mahesh Bhat</a:t>
            </a:r>
            <a:endParaRPr lang="en-US" b="0" dirty="0">
              <a:effectLst/>
            </a:endParaRPr>
          </a:p>
          <a:p>
            <a:br>
              <a:rPr lang="en-US" dirty="0"/>
            </a:br>
            <a:endParaRPr lang="en-US" dirty="0"/>
          </a:p>
        </p:txBody>
      </p:sp>
    </p:spTree>
    <p:extLst>
      <p:ext uri="{BB962C8B-B14F-4D97-AF65-F5344CB8AC3E}">
        <p14:creationId xmlns:p14="http://schemas.microsoft.com/office/powerpoint/2010/main" val="801878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4FFA48-AABD-FFBF-2E6F-73BFDCFD189C}"/>
              </a:ext>
            </a:extLst>
          </p:cNvPr>
          <p:cNvSpPr txBox="1">
            <a:spLocks noGrp="1"/>
          </p:cNvSpPr>
          <p:nvPr>
            <p:ph type="title"/>
          </p:nvPr>
        </p:nvSpPr>
        <p:spPr>
          <a:xfrm>
            <a:off x="4880342" y="365127"/>
            <a:ext cx="7058247" cy="8416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Implementation</a:t>
            </a:r>
          </a:p>
        </p:txBody>
      </p:sp>
      <p:sp>
        <p:nvSpPr>
          <p:cNvPr id="8" name="Content Placeholder 2">
            <a:extLst>
              <a:ext uri="{FF2B5EF4-FFF2-40B4-BE49-F238E27FC236}">
                <a16:creationId xmlns:a16="http://schemas.microsoft.com/office/drawing/2014/main" id="{5DE42E1D-6328-EF09-6890-E9E56A691081}"/>
              </a:ext>
            </a:extLst>
          </p:cNvPr>
          <p:cNvSpPr>
            <a:spLocks noGrp="1"/>
          </p:cNvSpPr>
          <p:nvPr>
            <p:ph idx="1"/>
          </p:nvPr>
        </p:nvSpPr>
        <p:spPr>
          <a:xfrm>
            <a:off x="5858540" y="1825625"/>
            <a:ext cx="5996762"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We leverage google looker to generate certain graphs and charts to draw inferences.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number of responses received is the sample size</a:t>
            </a:r>
          </a:p>
          <a:p>
            <a:pPr marL="0" indent="0" algn="just">
              <a:spcBef>
                <a:spcPts val="0"/>
              </a:spcBef>
              <a:buNone/>
            </a:pPr>
            <a:endParaRPr lang="en-US" sz="2400" dirty="0">
              <a:solidFill>
                <a:srgbClr val="374151"/>
              </a:solidFill>
              <a:latin typeface="Söhne"/>
            </a:endParaRPr>
          </a:p>
          <a:p>
            <a:pPr algn="just">
              <a:spcBef>
                <a:spcPts val="0"/>
              </a:spcBef>
            </a:pPr>
            <a:r>
              <a:rPr lang="en-US" sz="2400" dirty="0">
                <a:latin typeface="Söhne"/>
              </a:rPr>
              <a:t>Metrics like mean </a:t>
            </a:r>
            <a:r>
              <a:rPr lang="en-US" sz="2400" dirty="0">
                <a:latin typeface="Times New Roman" panose="02020603050405020304" pitchFamily="18" charset="0"/>
                <a:cs typeface="Times New Roman" panose="02020603050405020304" pitchFamily="18" charset="0"/>
              </a:rPr>
              <a:t>of various stress factors is calculated along with percentage distribution of various sub-factors</a:t>
            </a:r>
            <a:r>
              <a:rPr lang="en-US" sz="2400" dirty="0">
                <a:latin typeface="Söhne"/>
              </a:rPr>
              <a:t>, population proportion are calculated and comparing the mean levels among different stress levels is conducted</a:t>
            </a:r>
          </a:p>
          <a:p>
            <a:pPr marL="0" indent="0" algn="just">
              <a:spcBef>
                <a:spcPts val="0"/>
              </a:spcBef>
              <a:buNone/>
            </a:pPr>
            <a:endParaRPr lang="en-US" sz="2400" dirty="0">
              <a:solidFill>
                <a:srgbClr val="374151"/>
              </a:solidFill>
              <a:latin typeface="Söhne"/>
            </a:endParaRPr>
          </a:p>
          <a:p>
            <a:pPr algn="just"/>
            <a:endParaRPr lang="en-US" dirty="0"/>
          </a:p>
          <a:p>
            <a:pPr algn="just"/>
            <a:endParaRPr lang="en-US" dirty="0"/>
          </a:p>
        </p:txBody>
      </p:sp>
      <p:pic>
        <p:nvPicPr>
          <p:cNvPr id="8194" name="Picture 2" descr="Dashboard Visualizations: Pie Chart by Sarah Johnson for thirteen23 on  Dribbble">
            <a:extLst>
              <a:ext uri="{FF2B5EF4-FFF2-40B4-BE49-F238E27FC236}">
                <a16:creationId xmlns:a16="http://schemas.microsoft.com/office/drawing/2014/main" id="{7080D759-F872-4479-1791-646D6CFD1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 y="0"/>
            <a:ext cx="5406658" cy="686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1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76B12-3C74-C453-5BF2-4DE700C30253}"/>
              </a:ext>
            </a:extLst>
          </p:cNvPr>
          <p:cNvSpPr>
            <a:spLocks noGrp="1"/>
          </p:cNvSpPr>
          <p:nvPr>
            <p:ph idx="1"/>
          </p:nvPr>
        </p:nvSpPr>
        <p:spPr>
          <a:xfrm>
            <a:off x="838200" y="1825625"/>
            <a:ext cx="4935279" cy="4351338"/>
          </a:xfrm>
        </p:spPr>
        <p:txBody>
          <a:bodyPr>
            <a:normAutofit/>
          </a:bodyPr>
          <a:lstStyle/>
          <a:p>
            <a:pPr algn="just"/>
            <a:r>
              <a:rPr lang="en-US" dirty="0"/>
              <a:t>There are population comparisons done for male to female stress ratio along with stress levels of first and second students’ stress levels </a:t>
            </a:r>
          </a:p>
          <a:p>
            <a:pPr algn="just"/>
            <a:endParaRPr lang="en-US" dirty="0"/>
          </a:p>
          <a:p>
            <a:pPr algn="just"/>
            <a:r>
              <a:rPr lang="en-US" dirty="0"/>
              <a:t>Charts are generated for various sub-factors for which students responded with frequency of their occurrence.</a:t>
            </a:r>
          </a:p>
          <a:p>
            <a:pPr algn="just"/>
            <a:endParaRPr lang="en-US" dirty="0"/>
          </a:p>
        </p:txBody>
      </p:sp>
      <p:sp>
        <p:nvSpPr>
          <p:cNvPr id="4" name="Title 1">
            <a:extLst>
              <a:ext uri="{FF2B5EF4-FFF2-40B4-BE49-F238E27FC236}">
                <a16:creationId xmlns:a16="http://schemas.microsoft.com/office/drawing/2014/main" id="{EB7613E3-03A0-DD7E-7B58-1A6FD05FF307}"/>
              </a:ext>
            </a:extLst>
          </p:cNvPr>
          <p:cNvSpPr txBox="1">
            <a:spLocks noGrp="1"/>
          </p:cNvSpPr>
          <p:nvPr>
            <p:ph type="title"/>
          </p:nvPr>
        </p:nvSpPr>
        <p:spPr>
          <a:xfrm>
            <a:off x="838200" y="365125"/>
            <a:ext cx="481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Implementation (Cont.)</a:t>
            </a:r>
          </a:p>
        </p:txBody>
      </p:sp>
      <p:pic>
        <p:nvPicPr>
          <p:cNvPr id="10242" name="Picture 2" descr="Hypothesis testing visualized. Literally seeing how stat tests work | by  Rohit Pandey | Towards Data Science">
            <a:extLst>
              <a:ext uri="{FF2B5EF4-FFF2-40B4-BE49-F238E27FC236}">
                <a16:creationId xmlns:a16="http://schemas.microsoft.com/office/drawing/2014/main" id="{4E464544-2CD2-5235-A390-883D4FF9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9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2D425F-CB2A-478F-3464-B2E697E6CFE8}"/>
                  </a:ext>
                </a:extLst>
              </p:cNvPr>
              <p:cNvSpPr>
                <a:spLocks noGrp="1"/>
              </p:cNvSpPr>
              <p:nvPr>
                <p:ph idx="1"/>
              </p:nvPr>
            </p:nvSpPr>
            <p:spPr>
              <a:xfrm>
                <a:off x="838199" y="1825625"/>
                <a:ext cx="10828283" cy="4351338"/>
              </a:xfrm>
            </p:spPr>
            <p:txBody>
              <a:bodyPr>
                <a:normAutofit/>
              </a:bodyPr>
              <a:lstStyle/>
              <a:p>
                <a:pPr marL="0" marR="0" algn="just">
                  <a:lnSpc>
                    <a:spcPct val="107000"/>
                  </a:lnSpc>
                  <a:spcBef>
                    <a:spcPts val="0"/>
                  </a:spcBef>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Null hypothesis </a:t>
                </a:r>
                <a14:m>
                  <m:oMath xmlns:m="http://schemas.openxmlformats.org/officeDocument/2006/math">
                    <m:sSub>
                      <m:sSubPr>
                        <m:ctrlPr>
                          <a:rPr lang="en-US" sz="1600" kern="100" smtClean="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m:t>
                        </m:r>
                        <m:r>
                          <a:rPr lang="en-US" sz="1600" i="1" kern="100" smtClean="0">
                            <a:solidFill>
                              <a:schemeClr val="tx1"/>
                            </a:solidFill>
                            <a:effectLst/>
                            <a:latin typeface="Cambria Math" panose="02040503050406030204" pitchFamily="18" charset="0"/>
                          </a:rPr>
                          <m:t>𝐻</m:t>
                        </m:r>
                      </m:e>
                      <m:sub>
                        <m:r>
                          <a:rPr lang="en-US" sz="1600" i="0" kern="100" smtClean="0">
                            <a:solidFill>
                              <a:schemeClr val="tx1"/>
                            </a:solidFill>
                            <a:effectLst/>
                            <a:latin typeface="Cambria Math" panose="02040503050406030204" pitchFamily="18" charset="0"/>
                          </a:rPr>
                          <m:t>0</m:t>
                        </m:r>
                      </m:sub>
                    </m:sSub>
                    <m:r>
                      <a:rPr lang="en-US" sz="1600" b="0" i="1" kern="100" smtClean="0">
                        <a:solidFill>
                          <a:schemeClr val="tx1"/>
                        </a:solidFill>
                        <a:effectLst/>
                        <a:latin typeface="Cambria Math" panose="02040503050406030204" pitchFamily="18" charset="0"/>
                      </a:rPr>
                      <m:t>)</m:t>
                    </m:r>
                  </m:oMath>
                </a14:m>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represents a default or baseline assumption, while the alternative hypothesis (</a:t>
                </a:r>
                <a14:m>
                  <m:oMath xmlns:m="http://schemas.openxmlformats.org/officeDocument/2006/math">
                    <m:sSub>
                      <m:sSubPr>
                        <m:ctrlPr>
                          <a:rPr lang="en-US" sz="1600" i="1" kern="100" dirty="0">
                            <a:solidFill>
                              <a:schemeClr val="tx1"/>
                            </a:solidFill>
                            <a:latin typeface="Cambria Math" panose="02040503050406030204" pitchFamily="18" charset="0"/>
                          </a:rPr>
                        </m:ctrlPr>
                      </m:sSubPr>
                      <m:e>
                        <m:r>
                          <a:rPr lang="en-US" sz="1600" i="1" kern="100" dirty="0">
                            <a:solidFill>
                              <a:schemeClr val="tx1"/>
                            </a:solidFill>
                            <a:latin typeface="Cambria Math" panose="02040503050406030204" pitchFamily="18" charset="0"/>
                          </a:rPr>
                          <m:t>𝐻</m:t>
                        </m:r>
                      </m:e>
                      <m:sub>
                        <m:r>
                          <a:rPr lang="en-US" sz="1600" kern="100" dirty="0">
                            <a:solidFill>
                              <a:schemeClr val="tx1"/>
                            </a:solidFill>
                            <a:latin typeface="Cambria Math" panose="02040503050406030204" pitchFamily="18" charset="0"/>
                          </a:rPr>
                          <m:t>1</m:t>
                        </m:r>
                      </m:sub>
                    </m:sSub>
                    <m:r>
                      <a:rPr lang="en-US" sz="1600" i="1" kern="100" dirty="0">
                        <a:solidFill>
                          <a:schemeClr val="tx1"/>
                        </a:solidFill>
                        <a:latin typeface="Cambria Math" panose="02040503050406030204" pitchFamily="18" charset="0"/>
                      </a:rPr>
                      <m:t> </m:t>
                    </m:r>
                    <m:r>
                      <a:rPr lang="en-US" sz="1600" i="1" kern="100" dirty="0">
                        <a:solidFill>
                          <a:schemeClr val="tx1"/>
                        </a:solidFill>
                        <a:latin typeface="Cambria Math" panose="02040503050406030204" pitchFamily="18" charset="0"/>
                      </a:rPr>
                      <m:t>𝑜𝑟</m:t>
                    </m:r>
                    <m:r>
                      <a:rPr lang="en-US" sz="1600" i="1" kern="100" dirty="0">
                        <a:solidFill>
                          <a:schemeClr val="tx1"/>
                        </a:solidFill>
                        <a:latin typeface="Cambria Math" panose="02040503050406030204" pitchFamily="18" charset="0"/>
                      </a:rPr>
                      <m:t> </m:t>
                    </m:r>
                    <m:sSub>
                      <m:sSubPr>
                        <m:ctrlPr>
                          <a:rPr lang="en-US" sz="1600" i="1" kern="100" dirty="0">
                            <a:solidFill>
                              <a:schemeClr val="tx1"/>
                            </a:solidFill>
                            <a:latin typeface="Cambria Math" panose="02040503050406030204" pitchFamily="18" charset="0"/>
                          </a:rPr>
                        </m:ctrlPr>
                      </m:sSubPr>
                      <m:e>
                        <m:r>
                          <a:rPr lang="en-US" sz="1600" i="1" kern="100" dirty="0">
                            <a:solidFill>
                              <a:schemeClr val="tx1"/>
                            </a:solidFill>
                            <a:latin typeface="Cambria Math" panose="02040503050406030204" pitchFamily="18" charset="0"/>
                          </a:rPr>
                          <m:t>𝐻</m:t>
                        </m:r>
                      </m:e>
                      <m:sub>
                        <m:r>
                          <a:rPr lang="en-US" sz="1600" i="1" kern="100" dirty="0">
                            <a:solidFill>
                              <a:schemeClr val="tx1"/>
                            </a:solidFill>
                            <a:latin typeface="Cambria Math" panose="02040503050406030204" pitchFamily="18" charset="0"/>
                          </a:rPr>
                          <m:t>𝑎</m:t>
                        </m:r>
                      </m:sub>
                    </m:sSub>
                  </m:oMath>
                </a14:m>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represents the opposing or research hypothesis. </a:t>
                </a:r>
              </a:p>
              <a:p>
                <a:pPr marL="0" marR="0" algn="just">
                  <a:lnSpc>
                    <a:spcPct val="107000"/>
                  </a:lnSpc>
                  <a:spcBef>
                    <a:spcPts val="0"/>
                  </a:spcBef>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we are performing hypothesis testing to all the factors of stress levels and considering the average stress levels for the same.</a:t>
                </a:r>
              </a:p>
              <a:p>
                <a:pPr marL="0" marR="0" algn="just">
                  <a:lnSpc>
                    <a:spcPct val="107000"/>
                  </a:lnSpc>
                  <a:spcBef>
                    <a:spcPts val="0"/>
                  </a:spcBef>
                  <a:spcAft>
                    <a:spcPts val="800"/>
                  </a:spcAft>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Consider the significance value to be alpha, α=0.05</a:t>
                </a:r>
              </a:p>
              <a:p>
                <a:pPr marL="0" marR="0" indent="0" algn="just">
                  <a:lnSpc>
                    <a:spcPct val="110000"/>
                  </a:lnSpc>
                  <a:spcBef>
                    <a:spcPts val="0"/>
                  </a:spcBef>
                  <a:buNone/>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Null Hypothesis </a:t>
                </a:r>
                <a14:m>
                  <m:oMath xmlns:m="http://schemas.openxmlformats.org/officeDocument/2006/math">
                    <m:sSub>
                      <m:sSubPr>
                        <m:ctrlPr>
                          <a:rPr lang="en-US" sz="1600" i="1" kern="100" smtClean="0">
                            <a:solidFill>
                              <a:schemeClr val="tx1"/>
                            </a:solidFill>
                            <a:effectLst/>
                            <a:latin typeface="Cambria Math" panose="02040503050406030204" pitchFamily="18" charset="0"/>
                          </a:rPr>
                        </m:ctrlPr>
                      </m:sSubPr>
                      <m:e>
                        <m:r>
                          <a:rPr lang="en-US" sz="1600" b="0" i="1" kern="100" smtClean="0">
                            <a:solidFill>
                              <a:schemeClr val="tx1"/>
                            </a:solidFill>
                            <a:effectLst/>
                            <a:latin typeface="Cambria Math" panose="02040503050406030204" pitchFamily="18" charset="0"/>
                          </a:rPr>
                          <m:t>(</m:t>
                        </m:r>
                        <m:r>
                          <a:rPr lang="en-US" sz="1600" i="1" kern="100" smtClean="0">
                            <a:solidFill>
                              <a:schemeClr val="tx1"/>
                            </a:solidFill>
                            <a:effectLst/>
                            <a:latin typeface="Cambria Math" panose="02040503050406030204" pitchFamily="18" charset="0"/>
                          </a:rPr>
                          <m:t>𝐻</m:t>
                        </m:r>
                      </m:e>
                      <m:sub>
                        <m:r>
                          <a:rPr lang="en-US" sz="1600" i="0" kern="100" smtClean="0">
                            <a:solidFill>
                              <a:schemeClr val="tx1"/>
                            </a:solidFill>
                            <a:effectLst/>
                            <a:latin typeface="Cambria Math" panose="02040503050406030204" pitchFamily="18" charset="0"/>
                          </a:rPr>
                          <m:t>0</m:t>
                        </m:r>
                      </m:sub>
                    </m:sSub>
                    <m:r>
                      <a:rPr lang="en-US" sz="1600" b="0" i="1" kern="100" smtClean="0">
                        <a:solidFill>
                          <a:schemeClr val="tx1"/>
                        </a:solidFill>
                        <a:effectLst/>
                        <a:latin typeface="Cambria Math" panose="02040503050406030204" pitchFamily="18" charset="0"/>
                      </a:rPr>
                      <m:t>)</m:t>
                    </m:r>
                  </m:oMath>
                </a14:m>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No significant difference in average stress levels among students</a:t>
                </a:r>
              </a:p>
              <a:p>
                <a:pPr marL="0" marR="0" indent="0" algn="just">
                  <a:lnSpc>
                    <a:spcPct val="110000"/>
                  </a:lnSpc>
                  <a:spcBef>
                    <a:spcPts val="0"/>
                  </a:spcBef>
                  <a:buNone/>
                </a:pP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Population mean stress level is equal to some hypothesized value</a:t>
                </a:r>
              </a:p>
              <a:p>
                <a:pPr marL="0" marR="0" indent="0" algn="just">
                  <a:lnSpc>
                    <a:spcPct val="110000"/>
                  </a:lnSpc>
                  <a:spcBef>
                    <a:spcPts val="0"/>
                  </a:spcBef>
                  <a:buNone/>
                </a:pPr>
                <a:endPar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0"/>
                  </a:spcBef>
                  <a:buNone/>
                </a:pPr>
                <a:r>
                  <a:rPr lang="en-US"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Alternative Hypothesis (</a:t>
                </a:r>
                <a14:m>
                  <m:oMath xmlns:m="http://schemas.openxmlformats.org/officeDocument/2006/math">
                    <m:sSub>
                      <m:sSubPr>
                        <m:ctrlPr>
                          <a:rPr lang="en-US" sz="1600" i="1" kern="100" dirty="0" smtClean="0">
                            <a:solidFill>
                              <a:schemeClr val="tx1"/>
                            </a:solidFill>
                            <a:effectLst/>
                            <a:latin typeface="Cambria Math" panose="02040503050406030204" pitchFamily="18" charset="0"/>
                          </a:rPr>
                        </m:ctrlPr>
                      </m:sSubPr>
                      <m:e>
                        <m:r>
                          <a:rPr lang="en-US" sz="1600" i="1" kern="100" dirty="0" smtClean="0">
                            <a:solidFill>
                              <a:schemeClr val="tx1"/>
                            </a:solidFill>
                            <a:effectLst/>
                            <a:latin typeface="Cambria Math" panose="02040503050406030204" pitchFamily="18" charset="0"/>
                          </a:rPr>
                          <m:t>𝐻</m:t>
                        </m:r>
                      </m:e>
                      <m:sub>
                        <m:r>
                          <a:rPr lang="en-US" sz="1600" i="0" kern="100" dirty="0" smtClean="0">
                            <a:solidFill>
                              <a:schemeClr val="tx1"/>
                            </a:solidFill>
                            <a:effectLst/>
                            <a:latin typeface="Cambria Math" panose="02040503050406030204" pitchFamily="18" charset="0"/>
                          </a:rPr>
                          <m:t>1</m:t>
                        </m:r>
                      </m:sub>
                    </m:sSub>
                    <m:r>
                      <a:rPr lang="en-US" sz="1600" b="0" i="1" kern="100" dirty="0" smtClean="0">
                        <a:solidFill>
                          <a:schemeClr val="tx1"/>
                        </a:solidFill>
                        <a:effectLst/>
                        <a:latin typeface="Cambria Math" panose="02040503050406030204" pitchFamily="18" charset="0"/>
                      </a:rPr>
                      <m:t> </m:t>
                    </m:r>
                    <m:r>
                      <a:rPr lang="en-US" sz="1600" b="0" i="1" kern="100" dirty="0" smtClean="0">
                        <a:solidFill>
                          <a:schemeClr val="tx1"/>
                        </a:solidFill>
                        <a:effectLst/>
                        <a:latin typeface="Cambria Math" panose="02040503050406030204" pitchFamily="18" charset="0"/>
                      </a:rPr>
                      <m:t>𝑜𝑟</m:t>
                    </m:r>
                    <m:r>
                      <a:rPr lang="en-US" sz="1600" b="0" i="1" kern="100" dirty="0" smtClean="0">
                        <a:solidFill>
                          <a:schemeClr val="tx1"/>
                        </a:solidFill>
                        <a:effectLst/>
                        <a:latin typeface="Cambria Math" panose="02040503050406030204" pitchFamily="18" charset="0"/>
                      </a:rPr>
                      <m:t> </m:t>
                    </m:r>
                    <m:sSub>
                      <m:sSubPr>
                        <m:ctrlPr>
                          <a:rPr lang="en-US" sz="1600" i="1" kern="100" dirty="0" smtClean="0">
                            <a:solidFill>
                              <a:schemeClr val="tx1"/>
                            </a:solidFill>
                            <a:effectLst/>
                            <a:latin typeface="Cambria Math" panose="02040503050406030204" pitchFamily="18" charset="0"/>
                          </a:rPr>
                        </m:ctrlPr>
                      </m:sSubPr>
                      <m:e>
                        <m:r>
                          <a:rPr lang="en-US" sz="1600" i="1" kern="100" dirty="0" smtClean="0">
                            <a:solidFill>
                              <a:schemeClr val="tx1"/>
                            </a:solidFill>
                            <a:effectLst/>
                            <a:latin typeface="Cambria Math" panose="02040503050406030204" pitchFamily="18" charset="0"/>
                          </a:rPr>
                          <m:t>𝐻</m:t>
                        </m:r>
                      </m:e>
                      <m:sub>
                        <m:r>
                          <a:rPr lang="en-US" sz="1600" i="1" kern="100" dirty="0" smtClean="0">
                            <a:solidFill>
                              <a:schemeClr val="tx1"/>
                            </a:solidFill>
                            <a:effectLst/>
                            <a:latin typeface="Cambria Math" panose="02040503050406030204" pitchFamily="18" charset="0"/>
                          </a:rPr>
                          <m:t>𝑎</m:t>
                        </m:r>
                      </m:sub>
                    </m:sSub>
                  </m:oMath>
                </a14:m>
                <a:r>
                  <a:rPr lang="en-US" sz="1600" b="1"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Significant difference in average stress levels among students</a:t>
                </a:r>
              </a:p>
              <a:p>
                <a:pPr marL="0" indent="0" algn="just">
                  <a:lnSpc>
                    <a:spcPct val="110000"/>
                  </a:lnSpc>
                  <a:spcBef>
                    <a:spcPts val="0"/>
                  </a:spcBef>
                  <a:buNone/>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				      Population mean stress level is not equal to the hypothesized value</a:t>
                </a:r>
                <a:endPar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400" b="1"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METHODOLOGY</a:t>
                </a:r>
                <a:r>
                  <a:rPr lang="en-US"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indent="0" algn="just">
                  <a:lnSpc>
                    <a:spcPct val="107000"/>
                  </a:lnSpc>
                  <a:spcBef>
                    <a:spcPts val="0"/>
                  </a:spcBef>
                  <a:spcAft>
                    <a:spcPts val="800"/>
                  </a:spcAft>
                  <a:buNone/>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Initially, the dataset is imported as a CSV file and the data is read. Perform one sample t-test to determine the hypothesis test suitable for our analysis. If the α &gt;= value, then reject the null hypothesis or else fail to reject the null hypothesis.</a:t>
                </a:r>
              </a:p>
              <a:p>
                <a:pPr algn="just"/>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262D425F-CB2A-478F-3464-B2E697E6CFE8}"/>
                  </a:ext>
                </a:extLst>
              </p:cNvPr>
              <p:cNvSpPr>
                <a:spLocks noGrp="1" noRot="1" noChangeAspect="1" noMove="1" noResize="1" noEditPoints="1" noAdjustHandles="1" noChangeArrowheads="1" noChangeShapeType="1" noTextEdit="1"/>
              </p:cNvSpPr>
              <p:nvPr>
                <p:ph idx="1"/>
              </p:nvPr>
            </p:nvSpPr>
            <p:spPr>
              <a:xfrm>
                <a:off x="838199" y="1825625"/>
                <a:ext cx="10828283" cy="4351338"/>
              </a:xfrm>
              <a:blipFill>
                <a:blip r:embed="rId2"/>
                <a:stretch>
                  <a:fillRect l="-281" t="-420" r="-28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55C0D93A-5101-ADBA-CB44-B18C4B7CD205}"/>
              </a:ext>
            </a:extLst>
          </p:cNvPr>
          <p:cNvSpPr txBox="1">
            <a:spLocks/>
          </p:cNvSpPr>
          <p:nvPr/>
        </p:nvSpPr>
        <p:spPr>
          <a:xfrm>
            <a:off x="838200" y="365125"/>
            <a:ext cx="108282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Implementation (Cont.)</a:t>
            </a:r>
          </a:p>
        </p:txBody>
      </p:sp>
    </p:spTree>
    <p:extLst>
      <p:ext uri="{BB962C8B-B14F-4D97-AF65-F5344CB8AC3E}">
        <p14:creationId xmlns:p14="http://schemas.microsoft.com/office/powerpoint/2010/main" val="21221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cepts gif animations page">
            <a:extLst>
              <a:ext uri="{FF2B5EF4-FFF2-40B4-BE49-F238E27FC236}">
                <a16:creationId xmlns:a16="http://schemas.microsoft.com/office/drawing/2014/main" id="{0E5682FF-60DA-C901-E0EA-420ECEC8A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484" y="1047750"/>
            <a:ext cx="5407742"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97654C2-CAF3-0225-ECF2-B1A11B3A2095}"/>
              </a:ext>
            </a:extLst>
          </p:cNvPr>
          <p:cNvSpPr txBox="1">
            <a:spLocks/>
          </p:cNvSpPr>
          <p:nvPr/>
        </p:nvSpPr>
        <p:spPr>
          <a:xfrm>
            <a:off x="5024708" y="66510"/>
            <a:ext cx="4926724" cy="981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Results</a:t>
            </a:r>
          </a:p>
        </p:txBody>
      </p:sp>
      <p:sp>
        <p:nvSpPr>
          <p:cNvPr id="16" name="Content Placeholder 15">
            <a:extLst>
              <a:ext uri="{FF2B5EF4-FFF2-40B4-BE49-F238E27FC236}">
                <a16:creationId xmlns:a16="http://schemas.microsoft.com/office/drawing/2014/main" id="{8E3EA456-9AEE-E8C4-2192-F83353529441}"/>
              </a:ext>
            </a:extLst>
          </p:cNvPr>
          <p:cNvSpPr>
            <a:spLocks noGrp="1"/>
          </p:cNvSpPr>
          <p:nvPr>
            <p:ph idx="1"/>
          </p:nvPr>
        </p:nvSpPr>
        <p:spPr>
          <a:xfrm>
            <a:off x="6007509" y="1211301"/>
            <a:ext cx="6056672" cy="4845370"/>
          </a:xfrm>
        </p:spPr>
        <p:txBody>
          <a:bodyPr>
            <a:noAutofit/>
          </a:bodyPr>
          <a:lstStyle/>
          <a:p>
            <a:pPr marL="342900" indent="-342900" algn="just">
              <a:lnSpc>
                <a:spcPct val="107000"/>
              </a:lnSpc>
              <a:spcBef>
                <a:spcPts val="0"/>
              </a:spcBef>
              <a:spcAft>
                <a:spcPts val="800"/>
              </a:spcAft>
              <a:buAutoNum type="arabicParenR"/>
            </a:pPr>
            <a:r>
              <a:rPr lang="en-US" sz="1500" dirty="0">
                <a:latin typeface="Times New Roman" panose="02020603050405020304" pitchFamily="18" charset="0"/>
                <a:cs typeface="Times New Roman" panose="02020603050405020304" pitchFamily="18" charset="0"/>
              </a:rPr>
              <a:t>What is the mean of a variable?</a:t>
            </a:r>
          </a:p>
          <a:p>
            <a:pPr marL="457200" lvl="1"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The variables under consideration for mean calculation are as follows:</a:t>
            </a:r>
          </a:p>
          <a:p>
            <a:pPr lvl="1" algn="just">
              <a:lnSpc>
                <a:spcPct val="100000"/>
              </a:lnSpc>
              <a:spcBef>
                <a:spcPts val="0"/>
              </a:spcBef>
              <a:spcAft>
                <a:spcPts val="800"/>
              </a:spcAft>
            </a:pPr>
            <a:r>
              <a:rPr lang="en-US" sz="1500" dirty="0">
                <a:latin typeface="Times New Roman" panose="02020603050405020304" pitchFamily="18" charset="0"/>
                <a:cs typeface="Times New Roman" panose="02020603050405020304" pitchFamily="18" charset="0"/>
              </a:rPr>
              <a:t>Academic stress: 3.26</a:t>
            </a:r>
          </a:p>
          <a:p>
            <a:pPr lvl="1" algn="just">
              <a:lnSpc>
                <a:spcPct val="100000"/>
              </a:lnSpc>
              <a:spcBef>
                <a:spcPts val="0"/>
              </a:spcBef>
              <a:spcAft>
                <a:spcPts val="800"/>
              </a:spcAft>
            </a:pPr>
            <a:r>
              <a:rPr lang="en-US" sz="1500" dirty="0">
                <a:latin typeface="Times New Roman" panose="02020603050405020304" pitchFamily="18" charset="0"/>
                <a:cs typeface="Times New Roman" panose="02020603050405020304" pitchFamily="18" charset="0"/>
              </a:rPr>
              <a:t>Financial stress: 3.73</a:t>
            </a:r>
          </a:p>
          <a:p>
            <a:pPr lvl="1" algn="just">
              <a:lnSpc>
                <a:spcPct val="100000"/>
              </a:lnSpc>
              <a:spcBef>
                <a:spcPts val="0"/>
              </a:spcBef>
              <a:spcAft>
                <a:spcPts val="800"/>
              </a:spcAft>
            </a:pPr>
            <a:r>
              <a:rPr lang="en-US" sz="1500" dirty="0">
                <a:latin typeface="Times New Roman" panose="02020603050405020304" pitchFamily="18" charset="0"/>
                <a:cs typeface="Times New Roman" panose="02020603050405020304" pitchFamily="18" charset="0"/>
              </a:rPr>
              <a:t>Health related stress: 2.74</a:t>
            </a:r>
          </a:p>
          <a:p>
            <a:pPr lvl="1" algn="just">
              <a:lnSpc>
                <a:spcPct val="100000"/>
              </a:lnSpc>
              <a:spcBef>
                <a:spcPts val="0"/>
              </a:spcBef>
              <a:spcAft>
                <a:spcPts val="800"/>
              </a:spcAft>
            </a:pPr>
            <a:r>
              <a:rPr lang="en-US" sz="1500" dirty="0">
                <a:latin typeface="Times New Roman" panose="02020603050405020304" pitchFamily="18" charset="0"/>
                <a:cs typeface="Times New Roman" panose="02020603050405020304" pitchFamily="18" charset="0"/>
              </a:rPr>
              <a:t>Work related stress: 3.21</a:t>
            </a:r>
          </a:p>
          <a:p>
            <a:pPr lvl="1" algn="just">
              <a:lnSpc>
                <a:spcPct val="100000"/>
              </a:lnSpc>
              <a:spcBef>
                <a:spcPts val="0"/>
              </a:spcBef>
              <a:spcAft>
                <a:spcPts val="800"/>
              </a:spcAft>
            </a:pPr>
            <a:r>
              <a:rPr lang="en-US" sz="1500" dirty="0">
                <a:latin typeface="Times New Roman" panose="02020603050405020304" pitchFamily="18" charset="0"/>
                <a:cs typeface="Times New Roman" panose="02020603050405020304" pitchFamily="18" charset="0"/>
              </a:rPr>
              <a:t>Support system related stress: 2.96</a:t>
            </a:r>
          </a:p>
          <a:p>
            <a:pPr marL="342900" indent="-342900" algn="just">
              <a:lnSpc>
                <a:spcPct val="107000"/>
              </a:lnSpc>
              <a:spcBef>
                <a:spcPts val="0"/>
              </a:spcBef>
              <a:spcAft>
                <a:spcPts val="800"/>
              </a:spcAft>
              <a:buAutoNum type="arabicParenR"/>
            </a:pPr>
            <a:r>
              <a:rPr lang="en-US" sz="1500" dirty="0">
                <a:latin typeface="Times New Roman" panose="02020603050405020304" pitchFamily="18" charset="0"/>
                <a:cs typeface="Times New Roman" panose="02020603050405020304" pitchFamily="18" charset="0"/>
              </a:rPr>
              <a:t>How</a:t>
            </a:r>
            <a:r>
              <a:rPr lang="en-US" sz="1500" kern="0" dirty="0">
                <a:latin typeface="Times New Roman" panose="02020603050405020304" pitchFamily="18" charset="0"/>
                <a:cs typeface="Times New Roman" panose="02020603050405020304" pitchFamily="18" charset="0"/>
              </a:rPr>
              <a:t> do the two means compare?</a:t>
            </a:r>
          </a:p>
          <a:p>
            <a:pPr marL="0" marR="0"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        To compare the two means, we are considering two populations that     that is first year and second year students for financial stress. </a:t>
            </a:r>
          </a:p>
          <a:p>
            <a:pPr marL="0" marR="0"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        From the data obtained from the dashboard, the mean stress levels for the above population are as follows:</a:t>
            </a:r>
          </a:p>
          <a:p>
            <a:pPr marL="0" marR="0" algn="just">
              <a:lnSpc>
                <a:spcPct val="107000"/>
              </a:lnSpc>
              <a:spcBef>
                <a:spcPts val="0"/>
              </a:spcBef>
              <a:spcAft>
                <a:spcPts val="800"/>
              </a:spcAft>
            </a:pPr>
            <a:r>
              <a:rPr lang="en-US" sz="1500" dirty="0">
                <a:latin typeface="Times New Roman" panose="02020603050405020304" pitchFamily="18" charset="0"/>
                <a:cs typeface="Times New Roman" panose="02020603050405020304" pitchFamily="18" charset="0"/>
              </a:rPr>
              <a:t>I year students: 3.94</a:t>
            </a:r>
          </a:p>
          <a:p>
            <a:pPr marL="0" marR="0" algn="just">
              <a:lnSpc>
                <a:spcPct val="107000"/>
              </a:lnSpc>
              <a:spcBef>
                <a:spcPts val="0"/>
              </a:spcBef>
              <a:spcAft>
                <a:spcPts val="800"/>
              </a:spcAft>
            </a:pPr>
            <a:r>
              <a:rPr lang="en-US" sz="1500" dirty="0">
                <a:latin typeface="Times New Roman" panose="02020603050405020304" pitchFamily="18" charset="0"/>
                <a:cs typeface="Times New Roman" panose="02020603050405020304" pitchFamily="18" charset="0"/>
              </a:rPr>
              <a:t>II year students: 3.35</a:t>
            </a:r>
          </a:p>
          <a:p>
            <a:pPr marL="0" marR="0" indent="0" algn="just">
              <a:lnSpc>
                <a:spcPct val="110000"/>
              </a:lnSpc>
              <a:spcBef>
                <a:spcPts val="0"/>
              </a:spcBef>
              <a:buNone/>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12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7654C2-CAF3-0225-ECF2-B1A11B3A2095}"/>
              </a:ext>
            </a:extLst>
          </p:cNvPr>
          <p:cNvSpPr txBox="1">
            <a:spLocks/>
          </p:cNvSpPr>
          <p:nvPr/>
        </p:nvSpPr>
        <p:spPr>
          <a:xfrm>
            <a:off x="993482" y="145168"/>
            <a:ext cx="4926724" cy="981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Results</a:t>
            </a:r>
          </a:p>
        </p:txBody>
      </p:sp>
      <p:sp>
        <p:nvSpPr>
          <p:cNvPr id="16" name="Content Placeholder 15">
            <a:extLst>
              <a:ext uri="{FF2B5EF4-FFF2-40B4-BE49-F238E27FC236}">
                <a16:creationId xmlns:a16="http://schemas.microsoft.com/office/drawing/2014/main" id="{8E3EA456-9AEE-E8C4-2192-F83353529441}"/>
              </a:ext>
            </a:extLst>
          </p:cNvPr>
          <p:cNvSpPr>
            <a:spLocks noGrp="1"/>
          </p:cNvSpPr>
          <p:nvPr>
            <p:ph idx="1"/>
          </p:nvPr>
        </p:nvSpPr>
        <p:spPr>
          <a:xfrm>
            <a:off x="830825" y="1427611"/>
            <a:ext cx="5402827" cy="4845370"/>
          </a:xfrm>
        </p:spPr>
        <p:txBody>
          <a:bodyPr>
            <a:noAutofit/>
          </a:bodyPr>
          <a:lstStyle/>
          <a:p>
            <a:pPr marL="0" indent="0" algn="just">
              <a:lnSpc>
                <a:spcPct val="107000"/>
              </a:lnSpc>
              <a:spcBef>
                <a:spcPts val="0"/>
              </a:spcBef>
              <a:spcAft>
                <a:spcPts val="800"/>
              </a:spcAft>
              <a:buNone/>
            </a:pPr>
            <a:r>
              <a:rPr lang="en-US" sz="1600" kern="0" dirty="0">
                <a:latin typeface="Calibri Light" panose="020F0302020204030204" pitchFamily="34" charset="0"/>
                <a:ea typeface="Calibri" panose="020F0502020204030204" pitchFamily="34" charset="0"/>
                <a:cs typeface="Times New Roman" panose="02020603050405020304" pitchFamily="18" charset="0"/>
              </a:rPr>
              <a:t>3) </a:t>
            </a:r>
            <a:r>
              <a:rPr lang="en-US" sz="1500" dirty="0">
                <a:latin typeface="Times New Roman" panose="02020603050405020304" pitchFamily="18" charset="0"/>
                <a:cs typeface="Times New Roman" panose="02020603050405020304" pitchFamily="18" charset="0"/>
              </a:rPr>
              <a:t>What is the proportion of a population that has a certain characteristic?</a:t>
            </a:r>
          </a:p>
          <a:p>
            <a:pPr marL="0"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	We examine the incidence of support system-related stress among the female population. Out of 41 female students surveyed, 18 students (43.9%) reported encountering stress related to the support system. </a:t>
            </a:r>
          </a:p>
          <a:p>
            <a:pPr marL="0" indent="0" algn="just">
              <a:lnSpc>
                <a:spcPct val="107000"/>
              </a:lnSpc>
              <a:spcBef>
                <a:spcPts val="0"/>
              </a:spcBef>
              <a:spcAft>
                <a:spcPts val="800"/>
              </a:spcAft>
              <a:buNone/>
            </a:pPr>
            <a:r>
              <a:rPr lang="en-US" sz="1400" kern="0" dirty="0">
                <a:latin typeface="Calibri Light" panose="020F0302020204030204" pitchFamily="34" charset="0"/>
                <a:ea typeface="Calibri" panose="020F0502020204030204" pitchFamily="34" charset="0"/>
                <a:cs typeface="Times New Roman" panose="02020603050405020304" pitchFamily="18" charset="0"/>
              </a:rPr>
              <a:t>4) </a:t>
            </a:r>
            <a:r>
              <a:rPr lang="en-US" sz="1500" dirty="0">
                <a:latin typeface="Times New Roman" panose="02020603050405020304" pitchFamily="18" charset="0"/>
                <a:cs typeface="Times New Roman" panose="02020603050405020304" pitchFamily="18" charset="0"/>
              </a:rPr>
              <a:t>How do the proportions of two populations having a certain characteristic compare?</a:t>
            </a:r>
          </a:p>
          <a:p>
            <a:pPr marL="0" marR="0"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	The proportions of the two populations that we consider here are male and female. To compare, we consider financial stress among male and female population. Out of 61 male students, 32(52.5%) and out of 41 female students, 18 (43.9%) students experience stress due to student loans. </a:t>
            </a:r>
          </a:p>
          <a:p>
            <a:pPr marL="0" marR="0" indent="0" algn="just">
              <a:lnSpc>
                <a:spcPct val="107000"/>
              </a:lnSpc>
              <a:spcBef>
                <a:spcPts val="0"/>
              </a:spcBef>
              <a:spcAft>
                <a:spcPts val="800"/>
              </a:spcAft>
              <a:buNone/>
            </a:pPr>
            <a:r>
              <a:rPr lang="en-US" sz="1500" dirty="0">
                <a:latin typeface="Times New Roman" panose="02020603050405020304" pitchFamily="18" charset="0"/>
                <a:cs typeface="Times New Roman" panose="02020603050405020304" pitchFamily="18" charset="0"/>
              </a:rPr>
              <a:t>	Thus, we can conclude that male population face higher stress levels due to student loans compared to the female population.</a:t>
            </a:r>
          </a:p>
          <a:p>
            <a:pPr marL="0" marR="0" indent="0" algn="just">
              <a:lnSpc>
                <a:spcPct val="110000"/>
              </a:lnSpc>
              <a:spcBef>
                <a:spcPts val="0"/>
              </a:spcBef>
              <a:buNone/>
            </a:pPr>
            <a:endParaRPr lang="en-US" sz="1500" dirty="0">
              <a:latin typeface="Times New Roman" panose="02020603050405020304" pitchFamily="18" charset="0"/>
              <a:cs typeface="Times New Roman" panose="02020603050405020304" pitchFamily="18" charset="0"/>
            </a:endParaRPr>
          </a:p>
        </p:txBody>
      </p:sp>
      <p:pic>
        <p:nvPicPr>
          <p:cNvPr id="2050" name="Picture 2" descr="Answering questions with data - 13 GIFs">
            <a:extLst>
              <a:ext uri="{FF2B5EF4-FFF2-40B4-BE49-F238E27FC236}">
                <a16:creationId xmlns:a16="http://schemas.microsoft.com/office/drawing/2014/main" id="{8B12EF65-8D48-6BBD-6CFB-1A5066F50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759" y="1271752"/>
            <a:ext cx="5339255" cy="484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37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8E3EA456-9AEE-E8C4-2192-F83353529441}"/>
              </a:ext>
            </a:extLst>
          </p:cNvPr>
          <p:cNvSpPr>
            <a:spLocks noGrp="1"/>
          </p:cNvSpPr>
          <p:nvPr>
            <p:ph idx="1"/>
          </p:nvPr>
        </p:nvSpPr>
        <p:spPr>
          <a:xfrm>
            <a:off x="3463189" y="1211301"/>
            <a:ext cx="8148084" cy="3811219"/>
          </a:xfrm>
        </p:spPr>
        <p:txBody>
          <a:bodyPr/>
          <a:lstStyle/>
          <a:p>
            <a:r>
              <a:rPr lang="en-US" dirty="0"/>
              <a:t>From the mean values calculated, it can be seen that financial stress is the highest followed by academic and work</a:t>
            </a:r>
          </a:p>
          <a:p>
            <a:endParaRPr lang="en-US" dirty="0"/>
          </a:p>
          <a:p>
            <a:r>
              <a:rPr lang="en-US" dirty="0"/>
              <a:t>The major financial stress is due to loan availed, academic due to coursework load, work due to the job market to read a few</a:t>
            </a:r>
          </a:p>
        </p:txBody>
      </p:sp>
      <p:pic>
        <p:nvPicPr>
          <p:cNvPr id="3" name="Picture 2">
            <a:extLst>
              <a:ext uri="{FF2B5EF4-FFF2-40B4-BE49-F238E27FC236}">
                <a16:creationId xmlns:a16="http://schemas.microsoft.com/office/drawing/2014/main" id="{07C05689-BD01-58E8-B68E-F3E2AF4A576C}"/>
              </a:ext>
            </a:extLst>
          </p:cNvPr>
          <p:cNvPicPr>
            <a:picLocks noChangeAspect="1"/>
          </p:cNvPicPr>
          <p:nvPr/>
        </p:nvPicPr>
        <p:blipFill>
          <a:blip r:embed="rId2"/>
          <a:stretch>
            <a:fillRect/>
          </a:stretch>
        </p:blipFill>
        <p:spPr>
          <a:xfrm>
            <a:off x="3978166" y="5587620"/>
            <a:ext cx="8019228" cy="796662"/>
          </a:xfrm>
          <a:prstGeom prst="rect">
            <a:avLst/>
          </a:prstGeom>
        </p:spPr>
      </p:pic>
      <p:pic>
        <p:nvPicPr>
          <p:cNvPr id="6" name="Picture 5">
            <a:extLst>
              <a:ext uri="{FF2B5EF4-FFF2-40B4-BE49-F238E27FC236}">
                <a16:creationId xmlns:a16="http://schemas.microsoft.com/office/drawing/2014/main" id="{AE593463-09FD-5F42-D868-721329515574}"/>
              </a:ext>
            </a:extLst>
          </p:cNvPr>
          <p:cNvPicPr>
            <a:picLocks noChangeAspect="1"/>
          </p:cNvPicPr>
          <p:nvPr/>
        </p:nvPicPr>
        <p:blipFill>
          <a:blip r:embed="rId3"/>
          <a:stretch>
            <a:fillRect/>
          </a:stretch>
        </p:blipFill>
        <p:spPr>
          <a:xfrm>
            <a:off x="277880" y="409656"/>
            <a:ext cx="2979394" cy="5754660"/>
          </a:xfrm>
          <a:prstGeom prst="rect">
            <a:avLst/>
          </a:prstGeom>
        </p:spPr>
      </p:pic>
      <p:sp>
        <p:nvSpPr>
          <p:cNvPr id="7" name="Title 1">
            <a:extLst>
              <a:ext uri="{FF2B5EF4-FFF2-40B4-BE49-F238E27FC236}">
                <a16:creationId xmlns:a16="http://schemas.microsoft.com/office/drawing/2014/main" id="{B77F46D1-BC8E-C090-C4DB-539B0DC0584C}"/>
              </a:ext>
            </a:extLst>
          </p:cNvPr>
          <p:cNvSpPr txBox="1">
            <a:spLocks/>
          </p:cNvSpPr>
          <p:nvPr/>
        </p:nvSpPr>
        <p:spPr>
          <a:xfrm>
            <a:off x="5073869" y="122099"/>
            <a:ext cx="4926724" cy="981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Inference</a:t>
            </a:r>
          </a:p>
        </p:txBody>
      </p:sp>
    </p:spTree>
    <p:extLst>
      <p:ext uri="{BB962C8B-B14F-4D97-AF65-F5344CB8AC3E}">
        <p14:creationId xmlns:p14="http://schemas.microsoft.com/office/powerpoint/2010/main" val="347651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134F1-7751-5F23-69A5-701063EAEA98}"/>
              </a:ext>
            </a:extLst>
          </p:cNvPr>
          <p:cNvSpPr>
            <a:spLocks noGrp="1"/>
          </p:cNvSpPr>
          <p:nvPr>
            <p:ph idx="1"/>
          </p:nvPr>
        </p:nvSpPr>
        <p:spPr>
          <a:xfrm>
            <a:off x="938212" y="1221580"/>
            <a:ext cx="6172036" cy="4414839"/>
          </a:xfrm>
        </p:spPr>
        <p:txBody>
          <a:bodyPr/>
          <a:lstStyle/>
          <a:p>
            <a:r>
              <a:rPr lang="en-US" dirty="0"/>
              <a:t>The histogram obtained shows the least to most opted frequency of sub-stress factors</a:t>
            </a:r>
          </a:p>
          <a:p>
            <a:endParaRPr lang="en-US" dirty="0"/>
          </a:p>
          <a:p>
            <a:r>
              <a:rPr lang="en-US" dirty="0"/>
              <a:t>The charts also show that first year students and male graduate students have a higher stress level </a:t>
            </a:r>
          </a:p>
        </p:txBody>
      </p:sp>
      <p:sp>
        <p:nvSpPr>
          <p:cNvPr id="4" name="Title 1">
            <a:extLst>
              <a:ext uri="{FF2B5EF4-FFF2-40B4-BE49-F238E27FC236}">
                <a16:creationId xmlns:a16="http://schemas.microsoft.com/office/drawing/2014/main" id="{95D5533E-1E00-733B-2D31-C60F420DCEE7}"/>
              </a:ext>
            </a:extLst>
          </p:cNvPr>
          <p:cNvSpPr txBox="1">
            <a:spLocks/>
          </p:cNvSpPr>
          <p:nvPr/>
        </p:nvSpPr>
        <p:spPr>
          <a:xfrm>
            <a:off x="884641" y="100040"/>
            <a:ext cx="4926724" cy="981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Inference(Cont.)</a:t>
            </a:r>
          </a:p>
        </p:txBody>
      </p:sp>
      <p:pic>
        <p:nvPicPr>
          <p:cNvPr id="7" name="Picture 6">
            <a:extLst>
              <a:ext uri="{FF2B5EF4-FFF2-40B4-BE49-F238E27FC236}">
                <a16:creationId xmlns:a16="http://schemas.microsoft.com/office/drawing/2014/main" id="{823BD6FE-335B-8877-785B-2D2C5843C8FE}"/>
              </a:ext>
            </a:extLst>
          </p:cNvPr>
          <p:cNvPicPr>
            <a:picLocks noChangeAspect="1"/>
          </p:cNvPicPr>
          <p:nvPr/>
        </p:nvPicPr>
        <p:blipFill>
          <a:blip r:embed="rId2"/>
          <a:stretch>
            <a:fillRect/>
          </a:stretch>
        </p:blipFill>
        <p:spPr>
          <a:xfrm>
            <a:off x="4455294" y="5401989"/>
            <a:ext cx="3679934" cy="1172034"/>
          </a:xfrm>
          <a:prstGeom prst="rect">
            <a:avLst/>
          </a:prstGeom>
        </p:spPr>
      </p:pic>
      <p:pic>
        <p:nvPicPr>
          <p:cNvPr id="11" name="Picture 10">
            <a:extLst>
              <a:ext uri="{FF2B5EF4-FFF2-40B4-BE49-F238E27FC236}">
                <a16:creationId xmlns:a16="http://schemas.microsoft.com/office/drawing/2014/main" id="{060A4FF2-822E-DBB4-4005-EE5E695AB25B}"/>
              </a:ext>
            </a:extLst>
          </p:cNvPr>
          <p:cNvPicPr>
            <a:picLocks noChangeAspect="1"/>
          </p:cNvPicPr>
          <p:nvPr/>
        </p:nvPicPr>
        <p:blipFill>
          <a:blip r:embed="rId3"/>
          <a:stretch>
            <a:fillRect/>
          </a:stretch>
        </p:blipFill>
        <p:spPr>
          <a:xfrm>
            <a:off x="211145" y="5401989"/>
            <a:ext cx="4102117" cy="1172034"/>
          </a:xfrm>
          <a:prstGeom prst="rect">
            <a:avLst/>
          </a:prstGeom>
        </p:spPr>
      </p:pic>
      <p:pic>
        <p:nvPicPr>
          <p:cNvPr id="14" name="Picture 13" descr="A graph of a bar graph&#10;&#10;Description automatically generated with medium confidence">
            <a:extLst>
              <a:ext uri="{FF2B5EF4-FFF2-40B4-BE49-F238E27FC236}">
                <a16:creationId xmlns:a16="http://schemas.microsoft.com/office/drawing/2014/main" id="{83A37520-47F5-F292-08F8-4BBBD5844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8583" y="237402"/>
            <a:ext cx="2834640" cy="6225540"/>
          </a:xfrm>
          <a:prstGeom prst="rect">
            <a:avLst/>
          </a:prstGeom>
        </p:spPr>
      </p:pic>
    </p:spTree>
    <p:extLst>
      <p:ext uri="{BB962C8B-B14F-4D97-AF65-F5344CB8AC3E}">
        <p14:creationId xmlns:p14="http://schemas.microsoft.com/office/powerpoint/2010/main" val="3128646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E553B-2888-E951-C638-92EE6AE5D340}"/>
              </a:ext>
            </a:extLst>
          </p:cNvPr>
          <p:cNvSpPr>
            <a:spLocks noGrp="1"/>
          </p:cNvSpPr>
          <p:nvPr>
            <p:ph idx="1"/>
          </p:nvPr>
        </p:nvSpPr>
        <p:spPr>
          <a:xfrm>
            <a:off x="5350586" y="1389993"/>
            <a:ext cx="6586537" cy="4729163"/>
          </a:xfrm>
        </p:spPr>
        <p:txBody>
          <a:bodyPr/>
          <a:lstStyle/>
          <a:p>
            <a:r>
              <a:rPr lang="en-US" dirty="0"/>
              <a:t>The coping mechanism most common is taking a break, with adapting healthy lifestyles being second and if followed by practicing mindfulness</a:t>
            </a:r>
          </a:p>
          <a:p>
            <a:endParaRPr lang="en-US" dirty="0"/>
          </a:p>
          <a:p>
            <a:r>
              <a:rPr lang="en-US" dirty="0"/>
              <a:t>Hypothesis testing for each stress level indicates that the null hypothesis cannot be rejected which further implies that there is no significant difference in the academic and financial stress levels among the students</a:t>
            </a:r>
          </a:p>
        </p:txBody>
      </p:sp>
      <p:sp>
        <p:nvSpPr>
          <p:cNvPr id="4" name="Title 1">
            <a:extLst>
              <a:ext uri="{FF2B5EF4-FFF2-40B4-BE49-F238E27FC236}">
                <a16:creationId xmlns:a16="http://schemas.microsoft.com/office/drawing/2014/main" id="{7D7771F0-02AA-B439-0337-AF89291E3D86}"/>
              </a:ext>
            </a:extLst>
          </p:cNvPr>
          <p:cNvSpPr txBox="1">
            <a:spLocks/>
          </p:cNvSpPr>
          <p:nvPr/>
        </p:nvSpPr>
        <p:spPr>
          <a:xfrm>
            <a:off x="5791201" y="136334"/>
            <a:ext cx="4926724" cy="981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Inference (Cont.)</a:t>
            </a:r>
          </a:p>
        </p:txBody>
      </p:sp>
      <p:pic>
        <p:nvPicPr>
          <p:cNvPr id="8" name="Picture 7">
            <a:extLst>
              <a:ext uri="{FF2B5EF4-FFF2-40B4-BE49-F238E27FC236}">
                <a16:creationId xmlns:a16="http://schemas.microsoft.com/office/drawing/2014/main" id="{6A76DC1F-35C4-1A62-D8DB-DB8A1C2E2EF6}"/>
              </a:ext>
            </a:extLst>
          </p:cNvPr>
          <p:cNvPicPr>
            <a:picLocks noChangeAspect="1"/>
          </p:cNvPicPr>
          <p:nvPr/>
        </p:nvPicPr>
        <p:blipFill>
          <a:blip r:embed="rId2"/>
          <a:stretch>
            <a:fillRect/>
          </a:stretch>
        </p:blipFill>
        <p:spPr>
          <a:xfrm>
            <a:off x="254877" y="1117574"/>
            <a:ext cx="4566621" cy="2457167"/>
          </a:xfrm>
          <a:prstGeom prst="rect">
            <a:avLst/>
          </a:prstGeom>
        </p:spPr>
      </p:pic>
      <p:pic>
        <p:nvPicPr>
          <p:cNvPr id="5" name="Picture 4">
            <a:extLst>
              <a:ext uri="{FF2B5EF4-FFF2-40B4-BE49-F238E27FC236}">
                <a16:creationId xmlns:a16="http://schemas.microsoft.com/office/drawing/2014/main" id="{672D3EB5-DC66-C6D0-1BDB-1B50EA1FFA9D}"/>
              </a:ext>
            </a:extLst>
          </p:cNvPr>
          <p:cNvPicPr>
            <a:picLocks noChangeAspect="1"/>
          </p:cNvPicPr>
          <p:nvPr/>
        </p:nvPicPr>
        <p:blipFill>
          <a:blip r:embed="rId3"/>
          <a:stretch>
            <a:fillRect/>
          </a:stretch>
        </p:blipFill>
        <p:spPr>
          <a:xfrm>
            <a:off x="273331" y="3846845"/>
            <a:ext cx="5101129" cy="1115447"/>
          </a:xfrm>
          <a:prstGeom prst="rect">
            <a:avLst/>
          </a:prstGeom>
        </p:spPr>
      </p:pic>
      <p:pic>
        <p:nvPicPr>
          <p:cNvPr id="7" name="Picture 6">
            <a:extLst>
              <a:ext uri="{FF2B5EF4-FFF2-40B4-BE49-F238E27FC236}">
                <a16:creationId xmlns:a16="http://schemas.microsoft.com/office/drawing/2014/main" id="{90BD12F4-F0EE-7C4D-8B8A-46D6C9AB145A}"/>
              </a:ext>
            </a:extLst>
          </p:cNvPr>
          <p:cNvPicPr>
            <a:picLocks noChangeAspect="1"/>
          </p:cNvPicPr>
          <p:nvPr/>
        </p:nvPicPr>
        <p:blipFill>
          <a:blip r:embed="rId4"/>
          <a:stretch>
            <a:fillRect/>
          </a:stretch>
        </p:blipFill>
        <p:spPr>
          <a:xfrm>
            <a:off x="360061" y="5098502"/>
            <a:ext cx="4769397" cy="816383"/>
          </a:xfrm>
          <a:prstGeom prst="rect">
            <a:avLst/>
          </a:prstGeom>
        </p:spPr>
      </p:pic>
    </p:spTree>
    <p:extLst>
      <p:ext uri="{BB962C8B-B14F-4D97-AF65-F5344CB8AC3E}">
        <p14:creationId xmlns:p14="http://schemas.microsoft.com/office/powerpoint/2010/main" val="423779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8B5D94-BA34-BB07-9E34-017A16047E81}"/>
              </a:ext>
            </a:extLst>
          </p:cNvPr>
          <p:cNvSpPr>
            <a:spLocks noGrp="1"/>
          </p:cNvSpPr>
          <p:nvPr>
            <p:ph idx="1"/>
          </p:nvPr>
        </p:nvSpPr>
        <p:spPr>
          <a:xfrm>
            <a:off x="838200" y="1340069"/>
            <a:ext cx="5709745" cy="4836894"/>
          </a:xfrm>
        </p:spPr>
        <p:txBody>
          <a:bodyPr/>
          <a:lstStyle/>
          <a:p>
            <a:r>
              <a:rPr lang="en-US" dirty="0"/>
              <a:t>Based on the data collected and graphs produced, the university and other organizations can implement necessary steps to better the student experience</a:t>
            </a:r>
          </a:p>
          <a:p>
            <a:endParaRPr lang="en-US" dirty="0"/>
          </a:p>
          <a:p>
            <a:r>
              <a:rPr lang="en-US" dirty="0"/>
              <a:t>The math involved here not only is theoretical but can be used to bring about positive changes contributing to growth</a:t>
            </a:r>
          </a:p>
        </p:txBody>
      </p:sp>
      <p:sp>
        <p:nvSpPr>
          <p:cNvPr id="4" name="Title 1">
            <a:extLst>
              <a:ext uri="{FF2B5EF4-FFF2-40B4-BE49-F238E27FC236}">
                <a16:creationId xmlns:a16="http://schemas.microsoft.com/office/drawing/2014/main" id="{86338DA7-4AD8-31EE-1E68-FA186A638378}"/>
              </a:ext>
            </a:extLst>
          </p:cNvPr>
          <p:cNvSpPr txBox="1">
            <a:spLocks noGrp="1"/>
          </p:cNvSpPr>
          <p:nvPr>
            <p:ph type="title"/>
          </p:nvPr>
        </p:nvSpPr>
        <p:spPr>
          <a:xfrm>
            <a:off x="1064172" y="281042"/>
            <a:ext cx="5257800" cy="953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b="1" dirty="0">
                <a:latin typeface="Times New Roman" panose="02020603050405020304" pitchFamily="18" charset="0"/>
                <a:cs typeface="Times New Roman" panose="02020603050405020304" pitchFamily="18" charset="0"/>
              </a:rPr>
              <a:t>Conclusion</a:t>
            </a:r>
          </a:p>
        </p:txBody>
      </p:sp>
      <p:pic>
        <p:nvPicPr>
          <p:cNvPr id="11266" name="Picture 2" descr="Pie Chart Diagram Statistics - Free GIF on Pixabay - Pixabay">
            <a:extLst>
              <a:ext uri="{FF2B5EF4-FFF2-40B4-BE49-F238E27FC236}">
                <a16:creationId xmlns:a16="http://schemas.microsoft.com/office/drawing/2014/main" id="{E6D1D657-6FCC-CE85-4BC2-AD66CEC94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173"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392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7D02-85A0-E57D-FBDF-B5D57A2CCCA9}"/>
              </a:ext>
            </a:extLst>
          </p:cNvPr>
          <p:cNvSpPr>
            <a:spLocks noGrp="1"/>
          </p:cNvSpPr>
          <p:nvPr>
            <p:ph type="title"/>
          </p:nvPr>
        </p:nvSpPr>
        <p:spPr>
          <a:xfrm>
            <a:off x="1416269" y="365125"/>
            <a:ext cx="3728545" cy="1325563"/>
          </a:xfrm>
        </p:spPr>
        <p:txBody>
          <a:bodyPr/>
          <a:lstStyle/>
          <a:p>
            <a:r>
              <a:rPr lang="en-US" sz="4300"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D86C8DF4-DDE5-1015-F9EF-D375F3BD3A93}"/>
              </a:ext>
            </a:extLst>
          </p:cNvPr>
          <p:cNvSpPr>
            <a:spLocks noGrp="1"/>
          </p:cNvSpPr>
          <p:nvPr>
            <p:ph idx="1"/>
          </p:nvPr>
        </p:nvSpPr>
        <p:spPr>
          <a:xfrm>
            <a:off x="838200" y="1825625"/>
            <a:ext cx="5052848" cy="4351338"/>
          </a:xfrm>
        </p:spPr>
        <p:txBody>
          <a:bodyPr>
            <a:normAutofit fontScale="92500" lnSpcReduction="20000"/>
          </a:bodyPr>
          <a:lstStyle/>
          <a:p>
            <a:r>
              <a:rPr lang="en-US" dirty="0"/>
              <a:t>The data collected can be further scrutinized to see how various factors affect different year students</a:t>
            </a:r>
          </a:p>
          <a:p>
            <a:endParaRPr lang="en-US" dirty="0"/>
          </a:p>
          <a:p>
            <a:r>
              <a:rPr lang="en-US" dirty="0"/>
              <a:t>Also the effect of each factor on another one can be determined</a:t>
            </a:r>
          </a:p>
          <a:p>
            <a:endParaRPr lang="en-US" dirty="0"/>
          </a:p>
          <a:p>
            <a:r>
              <a:rPr lang="en-US" dirty="0"/>
              <a:t>Hypothesis testing can be performed to check the stress levels of students from different courses as well incase of a larger and clean sample set</a:t>
            </a:r>
          </a:p>
        </p:txBody>
      </p:sp>
      <p:pic>
        <p:nvPicPr>
          <p:cNvPr id="14338" name="Picture 2" descr="Cannabis Market Booming Worldwide with Latest Trend and Future Scope">
            <a:extLst>
              <a:ext uri="{FF2B5EF4-FFF2-40B4-BE49-F238E27FC236}">
                <a16:creationId xmlns:a16="http://schemas.microsoft.com/office/drawing/2014/main" id="{7A3D3C06-4738-9B91-9EE4-B94029FBF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954" y="225972"/>
            <a:ext cx="5833240" cy="57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23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3058-6FC3-AFE3-BBA3-983E5FA0FFFD}"/>
              </a:ext>
            </a:extLst>
          </p:cNvPr>
          <p:cNvSpPr>
            <a:spLocks noGrp="1"/>
          </p:cNvSpPr>
          <p:nvPr>
            <p:ph type="title"/>
          </p:nvPr>
        </p:nvSpPr>
        <p:spPr>
          <a:xfrm>
            <a:off x="838200" y="365126"/>
            <a:ext cx="4338145" cy="767484"/>
          </a:xfrm>
        </p:spPr>
        <p:txBody>
          <a:bodyPr>
            <a:normAutofit/>
          </a:bodyPr>
          <a:lstStyle/>
          <a:p>
            <a:pPr algn="ctr"/>
            <a:r>
              <a:rPr lang="en-US" sz="4800"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8CCA20CC-CE05-8B83-38A3-EF8B2F514E51}"/>
              </a:ext>
            </a:extLst>
          </p:cNvPr>
          <p:cNvSpPr>
            <a:spLocks noGrp="1"/>
          </p:cNvSpPr>
          <p:nvPr>
            <p:ph idx="1"/>
          </p:nvPr>
        </p:nvSpPr>
        <p:spPr>
          <a:xfrm>
            <a:off x="838200" y="1253331"/>
            <a:ext cx="4338145" cy="4351338"/>
          </a:xfrm>
        </p:spPr>
        <p:txBody>
          <a:bodyPr>
            <a:no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Literature Survey</a:t>
            </a:r>
          </a:p>
          <a:p>
            <a:r>
              <a:rPr lang="en-US" sz="2400" dirty="0">
                <a:latin typeface="Times New Roman" panose="02020603050405020304" pitchFamily="18" charset="0"/>
                <a:cs typeface="Times New Roman" panose="02020603050405020304" pitchFamily="18" charset="0"/>
              </a:rPr>
              <a:t>Timeline</a:t>
            </a:r>
          </a:p>
          <a:p>
            <a:r>
              <a:rPr lang="en-US" sz="2400" dirty="0">
                <a:latin typeface="Times New Roman" panose="02020603050405020304" pitchFamily="18" charset="0"/>
                <a:cs typeface="Times New Roman" panose="02020603050405020304" pitchFamily="18" charset="0"/>
              </a:rPr>
              <a:t>Concept Map</a:t>
            </a:r>
          </a:p>
          <a:p>
            <a:r>
              <a:rPr lang="en-US" sz="2400" dirty="0">
                <a:latin typeface="Times New Roman" panose="02020603050405020304" pitchFamily="18" charset="0"/>
                <a:cs typeface="Times New Roman" panose="02020603050405020304" pitchFamily="18" charset="0"/>
              </a:rPr>
              <a:t>Implementation</a:t>
            </a:r>
          </a:p>
          <a:p>
            <a:r>
              <a:rPr lang="en-US" sz="2400" dirty="0">
                <a:latin typeface="Times New Roman" panose="02020603050405020304" pitchFamily="18" charset="0"/>
                <a:cs typeface="Times New Roman" panose="02020603050405020304" pitchFamily="18" charset="0"/>
              </a:rPr>
              <a:t>Results</a:t>
            </a:r>
          </a:p>
          <a:p>
            <a:r>
              <a:rPr lang="en-US" sz="2400" dirty="0">
                <a:latin typeface="Times New Roman" panose="02020603050405020304" pitchFamily="18" charset="0"/>
                <a:cs typeface="Times New Roman" panose="02020603050405020304" pitchFamily="18" charset="0"/>
              </a:rPr>
              <a:t>Inference</a:t>
            </a:r>
          </a:p>
          <a:p>
            <a:r>
              <a:rPr lang="en-US" sz="2400" dirty="0">
                <a:latin typeface="Times New Roman" panose="02020603050405020304" pitchFamily="18" charset="0"/>
                <a:cs typeface="Times New Roman" panose="02020603050405020304" pitchFamily="18" charset="0"/>
              </a:rPr>
              <a:t>Conclusion</a:t>
            </a:r>
          </a:p>
          <a:p>
            <a:r>
              <a:rPr lang="en-US" sz="2400" dirty="0">
                <a:latin typeface="Times New Roman" panose="02020603050405020304" pitchFamily="18" charset="0"/>
                <a:cs typeface="Times New Roman" panose="02020603050405020304" pitchFamily="18" charset="0"/>
              </a:rPr>
              <a:t>Future Scope</a:t>
            </a:r>
          </a:p>
          <a:p>
            <a:r>
              <a:rPr lang="en-US" sz="2400" dirty="0">
                <a:latin typeface="Times New Roman" panose="02020603050405020304" pitchFamily="18" charset="0"/>
                <a:cs typeface="Times New Roman" panose="02020603050405020304" pitchFamily="18" charset="0"/>
              </a:rPr>
              <a:t>References</a:t>
            </a:r>
          </a:p>
        </p:txBody>
      </p:sp>
      <p:pic>
        <p:nvPicPr>
          <p:cNvPr id="2050" name="Picture 2" descr="Why Everyone Must know Basics of Statistics! | by Michael Zats | Medium">
            <a:extLst>
              <a:ext uri="{FF2B5EF4-FFF2-40B4-BE49-F238E27FC236}">
                <a16:creationId xmlns:a16="http://schemas.microsoft.com/office/drawing/2014/main" id="{DD6EBFD5-FB07-92EB-E36E-698E1CAE8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787"/>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4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5B2D8D-3613-2DB2-74B6-8AEBFB16DF12}"/>
              </a:ext>
            </a:extLst>
          </p:cNvPr>
          <p:cNvSpPr>
            <a:spLocks noGrp="1"/>
          </p:cNvSpPr>
          <p:nvPr>
            <p:ph idx="1"/>
          </p:nvPr>
        </p:nvSpPr>
        <p:spPr>
          <a:xfrm>
            <a:off x="1048407" y="1925473"/>
            <a:ext cx="10515600" cy="3093216"/>
          </a:xfrm>
        </p:spPr>
        <p:txBody>
          <a:bodyPr/>
          <a:lstStyle/>
          <a:p>
            <a:r>
              <a:rPr lang="en-US" dirty="0">
                <a:hlinkClick r:id="rId2"/>
              </a:rPr>
              <a:t>https://www.mdpi.com/2076-0760/12/6/318</a:t>
            </a:r>
            <a:endParaRPr lang="en-US" dirty="0"/>
          </a:p>
          <a:p>
            <a:r>
              <a:rPr lang="en-US" dirty="0">
                <a:hlinkClick r:id="rId3"/>
              </a:rPr>
              <a:t>https://www.insidehighered.com/news/student-success/health-wellness/2023/05/23/survey-stress-hurting-college-students</a:t>
            </a:r>
            <a:endParaRPr lang="en-US" dirty="0"/>
          </a:p>
          <a:p>
            <a:r>
              <a:rPr lang="en-US" dirty="0">
                <a:hlinkClick r:id="rId4"/>
              </a:rPr>
              <a:t>https://disorientation.nu/2017/mental-health-at-northeastern/</a:t>
            </a:r>
            <a:endParaRPr lang="en-US" dirty="0"/>
          </a:p>
          <a:p>
            <a:r>
              <a:rPr lang="en-US" dirty="0">
                <a:hlinkClick r:id="rId5"/>
              </a:rPr>
              <a:t>https://www.definitivelogic.com/insights/2021/increasing-data-literacy/</a:t>
            </a:r>
            <a:endParaRPr lang="en-US" dirty="0"/>
          </a:p>
          <a:p>
            <a:endParaRPr lang="en-US" dirty="0"/>
          </a:p>
        </p:txBody>
      </p:sp>
      <p:sp>
        <p:nvSpPr>
          <p:cNvPr id="4" name="Title 1">
            <a:extLst>
              <a:ext uri="{FF2B5EF4-FFF2-40B4-BE49-F238E27FC236}">
                <a16:creationId xmlns:a16="http://schemas.microsoft.com/office/drawing/2014/main" id="{F860F9F6-CC0B-BD92-E8C6-5261B5B78BA1}"/>
              </a:ext>
            </a:extLst>
          </p:cNvPr>
          <p:cNvSpPr>
            <a:spLocks noGrp="1"/>
          </p:cNvSpPr>
          <p:nvPr>
            <p:ph type="title"/>
          </p:nvPr>
        </p:nvSpPr>
        <p:spPr>
          <a:xfrm>
            <a:off x="759373" y="18255"/>
            <a:ext cx="10515600" cy="1325563"/>
          </a:xfrm>
        </p:spPr>
        <p:txBody>
          <a:bodyPr/>
          <a:lstStyle/>
          <a:p>
            <a:pPr algn="ctr"/>
            <a:r>
              <a:rPr lang="en-US" sz="43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212089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3E6C-42D3-924A-3F03-616DE062F326}"/>
              </a:ext>
            </a:extLst>
          </p:cNvPr>
          <p:cNvSpPr>
            <a:spLocks noGrp="1"/>
          </p:cNvSpPr>
          <p:nvPr>
            <p:ph type="title"/>
          </p:nvPr>
        </p:nvSpPr>
        <p:spPr>
          <a:xfrm>
            <a:off x="6406115" y="176211"/>
            <a:ext cx="5491718" cy="1009651"/>
          </a:xfrm>
        </p:spPr>
        <p:txBody>
          <a:bodyPr>
            <a:normAutofit/>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454E665-7FC0-322F-8842-3C6FBAF65044}"/>
              </a:ext>
            </a:extLst>
          </p:cNvPr>
          <p:cNvSpPr>
            <a:spLocks noGrp="1"/>
          </p:cNvSpPr>
          <p:nvPr>
            <p:ph idx="1"/>
          </p:nvPr>
        </p:nvSpPr>
        <p:spPr>
          <a:xfrm>
            <a:off x="6331687" y="1589567"/>
            <a:ext cx="5491718" cy="4762833"/>
          </a:xfrm>
        </p:spPr>
        <p:txBody>
          <a:bodyPr>
            <a:normAutofit/>
          </a:bodyPr>
          <a:lstStyle/>
          <a:p>
            <a:pPr algn="just">
              <a:spcBef>
                <a:spcPts val="0"/>
              </a:spcBef>
            </a:pPr>
            <a:r>
              <a:rPr lang="en-US" sz="2400" b="0" i="0" dirty="0">
                <a:solidFill>
                  <a:srgbClr val="374151"/>
                </a:solidFill>
                <a:effectLst/>
                <a:latin typeface="Söhne"/>
              </a:rPr>
              <a:t>The pursuit of higher education on an international scale offers a myriad of opportunities for personal and academic growth yet introduces a set of unique challenges.</a:t>
            </a:r>
          </a:p>
          <a:p>
            <a:pPr marL="0" indent="0" algn="just">
              <a:spcBef>
                <a:spcPts val="0"/>
              </a:spcBef>
              <a:buNone/>
            </a:pPr>
            <a:endParaRPr lang="en-US" sz="2400" dirty="0">
              <a:solidFill>
                <a:srgbClr val="374151"/>
              </a:solidFill>
              <a:latin typeface="Söhne"/>
            </a:endParaRPr>
          </a:p>
          <a:p>
            <a:pPr algn="just">
              <a:spcBef>
                <a:spcPts val="0"/>
              </a:spcBef>
            </a:pPr>
            <a:r>
              <a:rPr lang="en-US" sz="2400" dirty="0">
                <a:solidFill>
                  <a:srgbClr val="374151"/>
                </a:solidFill>
                <a:latin typeface="Söhne"/>
              </a:rPr>
              <a:t>T</a:t>
            </a:r>
            <a:r>
              <a:rPr lang="en-US" sz="2400" b="0" i="0" dirty="0">
                <a:solidFill>
                  <a:srgbClr val="374151"/>
                </a:solidFill>
                <a:effectLst/>
                <a:latin typeface="Söhne"/>
              </a:rPr>
              <a:t>he transformative journey of pursuing advanced degrees in foreign environments often brings forth a confluence of factors that contribute to heightened stress levels. </a:t>
            </a:r>
          </a:p>
        </p:txBody>
      </p:sp>
      <p:pic>
        <p:nvPicPr>
          <p:cNvPr id="3074" name="Picture 2" descr="Technology, The Law, College Costs And Our Culture Have Made Academic Stress  Much Worse For Teens Today | Colorado Public Radio">
            <a:extLst>
              <a:ext uri="{FF2B5EF4-FFF2-40B4-BE49-F238E27FC236}">
                <a16:creationId xmlns:a16="http://schemas.microsoft.com/office/drawing/2014/main" id="{C534D54C-104E-53A0-9112-5B6BB90FA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901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0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3E6C-42D3-924A-3F03-616DE062F326}"/>
              </a:ext>
            </a:extLst>
          </p:cNvPr>
          <p:cNvSpPr>
            <a:spLocks noGrp="1"/>
          </p:cNvSpPr>
          <p:nvPr>
            <p:ph type="title"/>
          </p:nvPr>
        </p:nvSpPr>
        <p:spPr>
          <a:xfrm>
            <a:off x="838200" y="365125"/>
            <a:ext cx="6057014" cy="1325563"/>
          </a:xfrm>
        </p:spPr>
        <p:txBody>
          <a:bodyPr/>
          <a:lstStyle/>
          <a:p>
            <a:r>
              <a:rPr lang="en-US" sz="43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E454E665-7FC0-322F-8842-3C6FBAF65044}"/>
              </a:ext>
            </a:extLst>
          </p:cNvPr>
          <p:cNvSpPr>
            <a:spLocks noGrp="1"/>
          </p:cNvSpPr>
          <p:nvPr>
            <p:ph idx="1"/>
          </p:nvPr>
        </p:nvSpPr>
        <p:spPr>
          <a:xfrm>
            <a:off x="691055" y="1649883"/>
            <a:ext cx="4979584" cy="4842992"/>
          </a:xfrm>
        </p:spPr>
        <p:txBody>
          <a:bodyPr>
            <a:normAutofit fontScale="92500" lnSpcReduction="10000"/>
          </a:bodyPr>
          <a:lstStyle/>
          <a:p>
            <a:pPr algn="just">
              <a:spcBef>
                <a:spcPts val="0"/>
              </a:spcBef>
            </a:pPr>
            <a:r>
              <a:rPr lang="en-US" sz="2600" dirty="0">
                <a:solidFill>
                  <a:srgbClr val="374151"/>
                </a:solidFill>
                <a:latin typeface="Söhne"/>
              </a:rPr>
              <a:t>Our project aims to delve into the multifaceted reasons behind the stress experienced by international graduate students, shedding light on the interplay of academic, cultural, and personal factors that shape their well-being during this pivotal phase of their lives. </a:t>
            </a:r>
          </a:p>
          <a:p>
            <a:pPr algn="just">
              <a:spcBef>
                <a:spcPts val="0"/>
              </a:spcBef>
            </a:pPr>
            <a:endParaRPr lang="en-US" sz="2600" dirty="0">
              <a:solidFill>
                <a:srgbClr val="374151"/>
              </a:solidFill>
              <a:latin typeface="Söhne"/>
            </a:endParaRPr>
          </a:p>
          <a:p>
            <a:pPr algn="just">
              <a:spcBef>
                <a:spcPts val="0"/>
              </a:spcBef>
            </a:pPr>
            <a:r>
              <a:rPr lang="en-US" sz="2600" dirty="0">
                <a:solidFill>
                  <a:srgbClr val="374151"/>
                </a:solidFill>
                <a:latin typeface="Söhne"/>
              </a:rPr>
              <a:t>Understanding these stressors is crucial for institutions, educators, and support services to develop effective strategies that foster a nurturing and conducive environment</a:t>
            </a:r>
          </a:p>
          <a:p>
            <a:pPr algn="just"/>
            <a:endParaRPr lang="en-US" dirty="0"/>
          </a:p>
        </p:txBody>
      </p:sp>
      <p:pic>
        <p:nvPicPr>
          <p:cNvPr id="4098" name="Picture 2" descr="The costly impact of financial stress | Blue at Work from Wellmark">
            <a:extLst>
              <a:ext uri="{FF2B5EF4-FFF2-40B4-BE49-F238E27FC236}">
                <a16:creationId xmlns:a16="http://schemas.microsoft.com/office/drawing/2014/main" id="{3581D761-3D22-BA17-6206-7D64B1167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217" y="0"/>
            <a:ext cx="5817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1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1A505-00BE-12AE-BF50-28883A1CE5B2}"/>
              </a:ext>
            </a:extLst>
          </p:cNvPr>
          <p:cNvSpPr>
            <a:spLocks noGrp="1"/>
          </p:cNvSpPr>
          <p:nvPr>
            <p:ph type="title"/>
          </p:nvPr>
        </p:nvSpPr>
        <p:spPr>
          <a:xfrm>
            <a:off x="5833041" y="246993"/>
            <a:ext cx="5334197" cy="867414"/>
          </a:xfrm>
        </p:spPr>
        <p:txBody>
          <a:bodyPr anchor="ctr">
            <a:normAutofit/>
          </a:bodyPr>
          <a:lstStyle/>
          <a:p>
            <a:r>
              <a:rPr lang="en-US" sz="4300" b="1" dirty="0">
                <a:latin typeface="Times New Roman" panose="02020603050405020304" pitchFamily="18" charset="0"/>
                <a:cs typeface="Times New Roman" panose="02020603050405020304" pitchFamily="18" charset="0"/>
              </a:rPr>
              <a:t>Literature Survey</a:t>
            </a:r>
          </a:p>
        </p:txBody>
      </p:sp>
      <p:sp>
        <p:nvSpPr>
          <p:cNvPr id="4" name="Content Placeholder 3">
            <a:extLst>
              <a:ext uri="{FF2B5EF4-FFF2-40B4-BE49-F238E27FC236}">
                <a16:creationId xmlns:a16="http://schemas.microsoft.com/office/drawing/2014/main" id="{F18B2CA3-3C48-FA01-9FCF-393049A1A804}"/>
              </a:ext>
            </a:extLst>
          </p:cNvPr>
          <p:cNvSpPr>
            <a:spLocks noGrp="1"/>
          </p:cNvSpPr>
          <p:nvPr>
            <p:ph idx="1"/>
          </p:nvPr>
        </p:nvSpPr>
        <p:spPr>
          <a:xfrm>
            <a:off x="3703533" y="1366655"/>
            <a:ext cx="8426769" cy="4771385"/>
          </a:xfrm>
        </p:spPr>
        <p:txBody>
          <a:bodyPr anchor="ctr">
            <a:normAutofit/>
          </a:bodyPr>
          <a:lstStyle/>
          <a:p>
            <a:pPr algn="just"/>
            <a:r>
              <a:rPr lang="en-US" sz="1400" dirty="0">
                <a:latin typeface="Cambria" panose="02040503050406030204" pitchFamily="18" charset="0"/>
              </a:rPr>
              <a:t>‘</a:t>
            </a:r>
            <a:r>
              <a:rPr lang="en-US" sz="1400" b="0" i="0" dirty="0">
                <a:effectLst/>
                <a:latin typeface="Cambria" panose="02040503050406030204" pitchFamily="18" charset="0"/>
                <a:hlinkClick r:id="rId2"/>
              </a:rPr>
              <a:t>Risk factors associated with stress, anxiety, and depression among university undergraduate students</a:t>
            </a:r>
            <a:r>
              <a:rPr lang="en-US" sz="1400" b="0" i="0" dirty="0">
                <a:effectLst/>
                <a:latin typeface="Cambria" panose="02040503050406030204" pitchFamily="18" charset="0"/>
              </a:rPr>
              <a:t>’ by </a:t>
            </a:r>
            <a:r>
              <a:rPr lang="en-US" sz="1400" dirty="0">
                <a:latin typeface="Cambria" panose="02040503050406030204" pitchFamily="18" charset="0"/>
              </a:rPr>
              <a:t>Mohammad </a:t>
            </a:r>
            <a:r>
              <a:rPr lang="en-US" sz="1400" dirty="0" err="1">
                <a:latin typeface="Cambria" panose="02040503050406030204" pitchFamily="18" charset="0"/>
              </a:rPr>
              <a:t>Mofatteh</a:t>
            </a:r>
            <a:r>
              <a:rPr lang="en-US" sz="1400" dirty="0">
                <a:latin typeface="Cambria" panose="02040503050406030204" pitchFamily="18" charset="0"/>
              </a:rPr>
              <a:t>, </a:t>
            </a:r>
            <a:r>
              <a:rPr lang="en-US" sz="1400" dirty="0">
                <a:latin typeface="Cambria" panose="02040503050406030204" pitchFamily="18" charset="0"/>
                <a:hlinkClick r:id="rId2">
                  <a:extLst>
                    <a:ext uri="{A12FA001-AC4F-418D-AE19-62706E023703}">
                      <ahyp:hlinkClr xmlns:ahyp="http://schemas.microsoft.com/office/drawing/2018/hyperlinkcolor" val="tx"/>
                    </a:ext>
                  </a:extLst>
                </a:hlinkClick>
              </a:rPr>
              <a:t>AIMS Public Health.</a:t>
            </a:r>
            <a:r>
              <a:rPr lang="en-US" sz="1400" dirty="0">
                <a:latin typeface="Cambria" panose="02040503050406030204" pitchFamily="18" charset="0"/>
              </a:rPr>
              <a:t> 2021; Published online 2020 Dec 25. </a:t>
            </a:r>
            <a:r>
              <a:rPr lang="en-US" sz="1400" dirty="0" err="1">
                <a:latin typeface="Cambria" panose="02040503050406030204" pitchFamily="18" charset="0"/>
              </a:rPr>
              <a:t>doi</a:t>
            </a:r>
            <a:r>
              <a:rPr lang="en-US" sz="1400" dirty="0">
                <a:latin typeface="Cambria" panose="02040503050406030204" pitchFamily="18" charset="0"/>
              </a:rPr>
              <a:t>: </a:t>
            </a:r>
            <a:r>
              <a:rPr lang="en-US" sz="1400" dirty="0">
                <a:latin typeface="Cambria" panose="02040503050406030204" pitchFamily="18" charset="0"/>
                <a:hlinkClick r:id="rId3">
                  <a:extLst>
                    <a:ext uri="{A12FA001-AC4F-418D-AE19-62706E023703}">
                      <ahyp:hlinkClr xmlns:ahyp="http://schemas.microsoft.com/office/drawing/2018/hyperlinkcolor" val="tx"/>
                    </a:ext>
                  </a:extLst>
                </a:hlinkClick>
              </a:rPr>
              <a:t>10.3934/publichealth.2021004</a:t>
            </a:r>
            <a:r>
              <a:rPr lang="en-US" sz="1400" dirty="0">
                <a:latin typeface="Cambria" panose="02040503050406030204" pitchFamily="18" charset="0"/>
              </a:rPr>
              <a:t> PMCID: PMC7870388 ; PMID: </a:t>
            </a:r>
            <a:r>
              <a:rPr lang="en-US" sz="1400" dirty="0">
                <a:latin typeface="Cambria" panose="02040503050406030204" pitchFamily="18" charset="0"/>
                <a:hlinkClick r:id="rId4">
                  <a:extLst>
                    <a:ext uri="{A12FA001-AC4F-418D-AE19-62706E023703}">
                      <ahyp:hlinkClr xmlns:ahyp="http://schemas.microsoft.com/office/drawing/2018/hyperlinkcolor" val="tx"/>
                    </a:ext>
                  </a:extLst>
                </a:hlinkClick>
              </a:rPr>
              <a:t>33575406</a:t>
            </a:r>
            <a:endParaRPr lang="en-US" sz="1400" dirty="0">
              <a:latin typeface="Cambria" panose="02040503050406030204" pitchFamily="18" charset="0"/>
            </a:endParaRPr>
          </a:p>
          <a:p>
            <a:pPr marL="0" indent="0" algn="just">
              <a:buNone/>
            </a:pPr>
            <a:endParaRPr lang="en-US" sz="1400" dirty="0">
              <a:latin typeface="Cambria" panose="02040503050406030204" pitchFamily="18" charset="0"/>
            </a:endParaRPr>
          </a:p>
          <a:p>
            <a:pPr marL="457200" lvl="1" indent="0" algn="just">
              <a:buNone/>
            </a:pPr>
            <a:r>
              <a:rPr lang="en-US" sz="1400" b="0" i="0" dirty="0">
                <a:effectLst/>
                <a:latin typeface="Times New Roman" panose="02020603050405020304" pitchFamily="18" charset="0"/>
                <a:cs typeface="Times New Roman" panose="02020603050405020304" pitchFamily="18" charset="0"/>
              </a:rPr>
              <a:t>	This review assessed 41 articles from 2000 to 2020, investigating stress, anxiety, and depression risk factors among university undergraduates in developed and developing countries. Six major themes emerged: psychological, academic, biological, lifestyle, social, and financial. Identifying these factors early is crucial for providing timely mental health support and preventing exacerbation. The study emphasizes the need for proactive strategies to address diverse challenges faced by students from various backgrounds.</a:t>
            </a:r>
          </a:p>
          <a:p>
            <a:pPr marL="457200" lvl="1" indent="0" algn="just">
              <a:buNone/>
            </a:pPr>
            <a:endParaRPr lang="en-US" sz="1400" dirty="0">
              <a:latin typeface="Cambria" panose="02040503050406030204" pitchFamily="18" charset="0"/>
            </a:endParaRPr>
          </a:p>
          <a:p>
            <a:pPr marL="285750" lvl="1" indent="-285750" algn="just">
              <a:spcBef>
                <a:spcPts val="1000"/>
              </a:spcBef>
            </a:pPr>
            <a:r>
              <a:rPr lang="en-US" sz="1400" dirty="0">
                <a:latin typeface="Cambria" panose="02040503050406030204" pitchFamily="18" charset="0"/>
              </a:rPr>
              <a:t>‘</a:t>
            </a:r>
            <a:r>
              <a:rPr lang="en-US" sz="1400" dirty="0">
                <a:latin typeface="Cambria" panose="02040503050406030204" pitchFamily="18" charset="0"/>
                <a:hlinkClick r:id="rId5"/>
              </a:rPr>
              <a:t>Academic Stress and Mental Well-Being in College Students: Correlations, Affected Groups, and COVID-19</a:t>
            </a:r>
            <a:r>
              <a:rPr lang="en-US" sz="1400" dirty="0">
                <a:latin typeface="Cambria" panose="02040503050406030204" pitchFamily="18" charset="0"/>
              </a:rPr>
              <a:t>,’ by Georgia </a:t>
            </a:r>
            <a:r>
              <a:rPr lang="en-US" sz="1400" dirty="0" err="1">
                <a:latin typeface="Cambria" panose="02040503050406030204" pitchFamily="18" charset="0"/>
              </a:rPr>
              <a:t>Barbayannis</a:t>
            </a:r>
            <a:r>
              <a:rPr lang="en-US" sz="1400" dirty="0">
                <a:latin typeface="Cambria" panose="02040503050406030204" pitchFamily="18" charset="0"/>
              </a:rPr>
              <a:t>, Mahindra Bandari,  Xiang Zheng, Humberto Baquerizo, Keith W. </a:t>
            </a:r>
            <a:r>
              <a:rPr lang="en-US" sz="1400" dirty="0" err="1">
                <a:latin typeface="Cambria" panose="02040503050406030204" pitchFamily="18" charset="0"/>
              </a:rPr>
              <a:t>Pecor</a:t>
            </a:r>
            <a:r>
              <a:rPr lang="en-US" sz="1400" dirty="0">
                <a:latin typeface="Cambria" panose="02040503050406030204" pitchFamily="18" charset="0"/>
              </a:rPr>
              <a:t>, Xue Ming1, Front. Psychol., 23 May 2022, Sec. Educational Psychology, Volume 13 – 2022</a:t>
            </a:r>
          </a:p>
          <a:p>
            <a:pPr marL="285750" lvl="1" indent="-285750" algn="just">
              <a:spcBef>
                <a:spcPts val="1000"/>
              </a:spcBef>
            </a:pPr>
            <a:endParaRPr lang="en-US" sz="1400" dirty="0">
              <a:latin typeface="Cambria" panose="02040503050406030204" pitchFamily="18" charset="0"/>
            </a:endParaRPr>
          </a:p>
          <a:p>
            <a:pPr marL="457200" lvl="2" indent="0" algn="just">
              <a:spcBef>
                <a:spcPts val="1000"/>
              </a:spcBef>
              <a:buNone/>
            </a:pPr>
            <a:r>
              <a:rPr lang="en-US" sz="1400" dirty="0">
                <a:latin typeface="Times New Roman" panose="02020603050405020304" pitchFamily="18" charset="0"/>
                <a:cs typeface="Times New Roman" panose="02020603050405020304" pitchFamily="18" charset="0"/>
              </a:rPr>
              <a:t>	The study surveyed 843 college students, finding a significant correlation between increased academic stress and poorer mental well-being, exacerbated by the COVID-19 pandemic. Non-binary individuals had the lowest mental health and highest academic stress, while men showed the opposite trend. Women and non-binary students reported higher academic stress. The results emphasize the need for targeted support, especially for vulnerable student groups facing heightened academic stress.</a:t>
            </a:r>
          </a:p>
        </p:txBody>
      </p:sp>
      <p:pic>
        <p:nvPicPr>
          <p:cNvPr id="6" name="Picture 5" descr="Graph on document with pen">
            <a:extLst>
              <a:ext uri="{FF2B5EF4-FFF2-40B4-BE49-F238E27FC236}">
                <a16:creationId xmlns:a16="http://schemas.microsoft.com/office/drawing/2014/main" id="{145E0F55-071F-E6EC-E52E-8CE184A96BFC}"/>
              </a:ext>
            </a:extLst>
          </p:cNvPr>
          <p:cNvPicPr>
            <a:picLocks noChangeAspect="1"/>
          </p:cNvPicPr>
          <p:nvPr/>
        </p:nvPicPr>
        <p:blipFill rotWithShape="1">
          <a:blip r:embed="rId6"/>
          <a:srcRect l="30943" r="17221" b="-1"/>
          <a:stretch/>
        </p:blipFill>
        <p:spPr>
          <a:xfrm>
            <a:off x="0" y="0"/>
            <a:ext cx="3641835"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60562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75C3-0FF9-5DCE-E6B1-F4483C7541A5}"/>
              </a:ext>
            </a:extLst>
          </p:cNvPr>
          <p:cNvSpPr>
            <a:spLocks noGrp="1"/>
          </p:cNvSpPr>
          <p:nvPr>
            <p:ph type="title"/>
          </p:nvPr>
        </p:nvSpPr>
        <p:spPr>
          <a:xfrm>
            <a:off x="4054237" y="281454"/>
            <a:ext cx="4394304" cy="1325563"/>
          </a:xfrm>
        </p:spPr>
        <p:txBody>
          <a:bodyPr>
            <a:normAutofit/>
          </a:bodyPr>
          <a:lstStyle/>
          <a:p>
            <a:r>
              <a:rPr lang="en-US" sz="4300" b="1" dirty="0">
                <a:latin typeface="Times New Roman" panose="02020603050405020304" pitchFamily="18" charset="0"/>
                <a:cs typeface="Times New Roman" panose="02020603050405020304" pitchFamily="18" charset="0"/>
              </a:rPr>
              <a:t>Project Timeline</a:t>
            </a:r>
          </a:p>
        </p:txBody>
      </p:sp>
      <p:pic>
        <p:nvPicPr>
          <p:cNvPr id="7" name="Picture 6">
            <a:extLst>
              <a:ext uri="{FF2B5EF4-FFF2-40B4-BE49-F238E27FC236}">
                <a16:creationId xmlns:a16="http://schemas.microsoft.com/office/drawing/2014/main" id="{A1AC9AF6-AEA4-E90F-4DBB-3042FC0261A6}"/>
              </a:ext>
            </a:extLst>
          </p:cNvPr>
          <p:cNvPicPr>
            <a:picLocks noChangeAspect="1"/>
          </p:cNvPicPr>
          <p:nvPr/>
        </p:nvPicPr>
        <p:blipFill>
          <a:blip r:embed="rId2"/>
          <a:stretch>
            <a:fillRect/>
          </a:stretch>
        </p:blipFill>
        <p:spPr>
          <a:xfrm>
            <a:off x="-47811" y="2182135"/>
            <a:ext cx="12192000" cy="3485823"/>
          </a:xfrm>
          <a:prstGeom prst="rect">
            <a:avLst/>
          </a:prstGeom>
        </p:spPr>
      </p:pic>
    </p:spTree>
    <p:extLst>
      <p:ext uri="{BB962C8B-B14F-4D97-AF65-F5344CB8AC3E}">
        <p14:creationId xmlns:p14="http://schemas.microsoft.com/office/powerpoint/2010/main" val="351343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41582-8388-0026-2607-FA9E393F1E7C}"/>
              </a:ext>
            </a:extLst>
          </p:cNvPr>
          <p:cNvSpPr>
            <a:spLocks noGrp="1"/>
          </p:cNvSpPr>
          <p:nvPr>
            <p:ph type="title"/>
          </p:nvPr>
        </p:nvSpPr>
        <p:spPr>
          <a:xfrm>
            <a:off x="1550276" y="262759"/>
            <a:ext cx="9183414" cy="881391"/>
          </a:xfrm>
        </p:spPr>
        <p:txBody>
          <a:bodyPr vert="horz" lIns="91440" tIns="45720" rIns="91440" bIns="45720" rtlCol="0" anchor="ctr">
            <a:normAutofit/>
          </a:bodyPr>
          <a:lstStyle/>
          <a:p>
            <a:pPr algn="ctr"/>
            <a:r>
              <a:rPr lang="en-US" sz="4300" b="1" kern="1200" dirty="0">
                <a:solidFill>
                  <a:schemeClr val="tx1"/>
                </a:solidFill>
                <a:latin typeface="Times New Roman" panose="02020603050405020304" pitchFamily="18" charset="0"/>
                <a:cs typeface="Times New Roman" panose="02020603050405020304" pitchFamily="18" charset="0"/>
              </a:rPr>
              <a:t>Concept Map</a:t>
            </a:r>
          </a:p>
        </p:txBody>
      </p:sp>
      <p:pic>
        <p:nvPicPr>
          <p:cNvPr id="5" name="Picture 4">
            <a:extLst>
              <a:ext uri="{FF2B5EF4-FFF2-40B4-BE49-F238E27FC236}">
                <a16:creationId xmlns:a16="http://schemas.microsoft.com/office/drawing/2014/main" id="{B994B9EF-6C83-BC9B-D9C0-EB89FF7B598C}"/>
              </a:ext>
            </a:extLst>
          </p:cNvPr>
          <p:cNvPicPr>
            <a:picLocks noChangeAspect="1"/>
          </p:cNvPicPr>
          <p:nvPr/>
        </p:nvPicPr>
        <p:blipFill>
          <a:blip r:embed="rId2"/>
          <a:stretch>
            <a:fillRect/>
          </a:stretch>
        </p:blipFill>
        <p:spPr>
          <a:xfrm>
            <a:off x="2575733" y="1417655"/>
            <a:ext cx="7277236" cy="5166839"/>
          </a:xfrm>
          <a:prstGeom prst="rect">
            <a:avLst/>
          </a:prstGeom>
        </p:spPr>
      </p:pic>
    </p:spTree>
    <p:extLst>
      <p:ext uri="{BB962C8B-B14F-4D97-AF65-F5344CB8AC3E}">
        <p14:creationId xmlns:p14="http://schemas.microsoft.com/office/powerpoint/2010/main" val="155841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06CB-3351-850C-569A-FDA5EF94B310}"/>
              </a:ext>
            </a:extLst>
          </p:cNvPr>
          <p:cNvSpPr>
            <a:spLocks noGrp="1"/>
          </p:cNvSpPr>
          <p:nvPr>
            <p:ph type="title"/>
          </p:nvPr>
        </p:nvSpPr>
        <p:spPr>
          <a:xfrm>
            <a:off x="622738" y="204951"/>
            <a:ext cx="4926724" cy="981240"/>
          </a:xfrm>
        </p:spPr>
        <p:txBody>
          <a:bodyPr>
            <a:normAutofit/>
          </a:bodyPr>
          <a:lstStyle/>
          <a:p>
            <a:pPr algn="ctr"/>
            <a:r>
              <a:rPr lang="en-US" sz="4300" b="1" dirty="0">
                <a:latin typeface="Times New Roman" panose="02020603050405020304" pitchFamily="18" charset="0"/>
                <a:cs typeface="Times New Roman" panose="02020603050405020304" pitchFamily="18" charset="0"/>
              </a:rPr>
              <a:t>Implementation</a:t>
            </a:r>
          </a:p>
        </p:txBody>
      </p:sp>
      <p:pic>
        <p:nvPicPr>
          <p:cNvPr id="7170" name="Picture 2" descr="Project management main page – MindGenius">
            <a:extLst>
              <a:ext uri="{FF2B5EF4-FFF2-40B4-BE49-F238E27FC236}">
                <a16:creationId xmlns:a16="http://schemas.microsoft.com/office/drawing/2014/main" id="{D1F4DBC1-4A41-8D55-24DC-53A9EA9E49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4621" y="23648"/>
            <a:ext cx="6227379" cy="68343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AFE885-2D42-9DA5-1071-D68CF75CF190}"/>
              </a:ext>
            </a:extLst>
          </p:cNvPr>
          <p:cNvSpPr txBox="1"/>
          <p:nvPr/>
        </p:nvSpPr>
        <p:spPr>
          <a:xfrm>
            <a:off x="286406" y="1927170"/>
            <a:ext cx="5470635"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first step was to create a google survey form asking international graduate students at Northeastern University their stress factors.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included choosing the various factors contributing to the stress of students.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following questions were choosing as to at what frequency each of the sub-factors under each stress factor category affected the student</a:t>
            </a:r>
          </a:p>
        </p:txBody>
      </p:sp>
    </p:spTree>
    <p:extLst>
      <p:ext uri="{BB962C8B-B14F-4D97-AF65-F5344CB8AC3E}">
        <p14:creationId xmlns:p14="http://schemas.microsoft.com/office/powerpoint/2010/main" val="3397523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B9D0-F3D8-E13A-919C-2D02A06DF26F}"/>
              </a:ext>
            </a:extLst>
          </p:cNvPr>
          <p:cNvSpPr>
            <a:spLocks noGrp="1"/>
          </p:cNvSpPr>
          <p:nvPr>
            <p:ph type="title"/>
          </p:nvPr>
        </p:nvSpPr>
        <p:spPr/>
        <p:txBody>
          <a:bodyPr>
            <a:normAutofit/>
          </a:bodyPr>
          <a:lstStyle/>
          <a:p>
            <a:pPr algn="ctr"/>
            <a:r>
              <a:rPr lang="en-US" sz="4300" b="1" dirty="0">
                <a:latin typeface="Times New Roman" panose="02020603050405020304" pitchFamily="18" charset="0"/>
                <a:cs typeface="Times New Roman" panose="02020603050405020304" pitchFamily="18" charset="0"/>
              </a:rPr>
              <a:t>Implementation - Survey Form Design</a:t>
            </a:r>
          </a:p>
        </p:txBody>
      </p:sp>
      <p:pic>
        <p:nvPicPr>
          <p:cNvPr id="5" name="Content Placeholder 4">
            <a:extLst>
              <a:ext uri="{FF2B5EF4-FFF2-40B4-BE49-F238E27FC236}">
                <a16:creationId xmlns:a16="http://schemas.microsoft.com/office/drawing/2014/main" id="{94724616-2595-20D4-B297-473B584950F3}"/>
              </a:ext>
            </a:extLst>
          </p:cNvPr>
          <p:cNvPicPr>
            <a:picLocks noGrp="1" noChangeAspect="1"/>
          </p:cNvPicPr>
          <p:nvPr>
            <p:ph idx="1"/>
          </p:nvPr>
        </p:nvPicPr>
        <p:blipFill>
          <a:blip r:embed="rId2"/>
          <a:stretch>
            <a:fillRect/>
          </a:stretch>
        </p:blipFill>
        <p:spPr>
          <a:xfrm>
            <a:off x="914400" y="1825624"/>
            <a:ext cx="10781414" cy="4766561"/>
          </a:xfrm>
        </p:spPr>
      </p:pic>
    </p:spTree>
    <p:extLst>
      <p:ext uri="{BB962C8B-B14F-4D97-AF65-F5344CB8AC3E}">
        <p14:creationId xmlns:p14="http://schemas.microsoft.com/office/powerpoint/2010/main" val="1139615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9013876E57C240A7AC39D86404C46D" ma:contentTypeVersion="7" ma:contentTypeDescription="Create a new document." ma:contentTypeScope="" ma:versionID="b9980f37938cf21442d417277d017148">
  <xsd:schema xmlns:xsd="http://www.w3.org/2001/XMLSchema" xmlns:xs="http://www.w3.org/2001/XMLSchema" xmlns:p="http://schemas.microsoft.com/office/2006/metadata/properties" xmlns:ns3="99062d71-fa75-4498-93ca-268801454937" xmlns:ns4="1fb65825-7a4f-4721-83c8-01156341787d" targetNamespace="http://schemas.microsoft.com/office/2006/metadata/properties" ma:root="true" ma:fieldsID="8cf7102344f98fb1cf4ae0fcf95ab165" ns3:_="" ns4:_="">
    <xsd:import namespace="99062d71-fa75-4498-93ca-268801454937"/>
    <xsd:import namespace="1fb65825-7a4f-4721-83c8-0115634178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ObjectDetectorVersion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062d71-fa75-4498-93ca-26880145493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b65825-7a4f-4721-83c8-0115634178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fb65825-7a4f-4721-83c8-01156341787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D17766-095A-4C2D-9CB8-2BCF588F35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062d71-fa75-4498-93ca-268801454937"/>
    <ds:schemaRef ds:uri="1fb65825-7a4f-4721-83c8-0115634178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3B2F20-ADA7-4402-A3C9-D62E6F256CC5}">
  <ds:schemaRef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fb65825-7a4f-4721-83c8-01156341787d"/>
    <ds:schemaRef ds:uri="99062d71-fa75-4498-93ca-268801454937"/>
  </ds:schemaRefs>
</ds:datastoreItem>
</file>

<file path=customXml/itemProps3.xml><?xml version="1.0" encoding="utf-8"?>
<ds:datastoreItem xmlns:ds="http://schemas.openxmlformats.org/officeDocument/2006/customXml" ds:itemID="{5C57D7ED-3F1C-43FE-89E3-72AD7450D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3385</TotalTime>
  <Words>1306</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Cambria Math</vt:lpstr>
      <vt:lpstr>Söhne</vt:lpstr>
      <vt:lpstr>Times New Roman</vt:lpstr>
      <vt:lpstr>Office Theme</vt:lpstr>
      <vt:lpstr>PowerPoint Presentation</vt:lpstr>
      <vt:lpstr>Contents</vt:lpstr>
      <vt:lpstr>Introduction</vt:lpstr>
      <vt:lpstr>Problem Statement</vt:lpstr>
      <vt:lpstr>Literature Survey</vt:lpstr>
      <vt:lpstr>Project Timeline</vt:lpstr>
      <vt:lpstr>Concept Map</vt:lpstr>
      <vt:lpstr>Implementation</vt:lpstr>
      <vt:lpstr>Implementation - Survey Form Design</vt:lpstr>
      <vt:lpstr>Implementation</vt:lpstr>
      <vt:lpstr>Implementation (Cont.)</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Anagha Vasista</dc:creator>
  <cp:lastModifiedBy>Anagha Vasista</cp:lastModifiedBy>
  <cp:revision>8</cp:revision>
  <dcterms:created xsi:type="dcterms:W3CDTF">2023-12-08T13:29:20Z</dcterms:created>
  <dcterms:modified xsi:type="dcterms:W3CDTF">2023-12-10T21:56:16Z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0x010100E99013876E57C240A7AC39D86404C46D</vt:lpwstr>
  </property>
</Properties>
</file>